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64" r:id="rId6"/>
    <p:sldId id="258" r:id="rId7"/>
    <p:sldId id="266" r:id="rId8"/>
    <p:sldId id="267" r:id="rId9"/>
    <p:sldId id="268" r:id="rId10"/>
    <p:sldId id="269" r:id="rId11"/>
    <p:sldId id="260" r:id="rId12"/>
    <p:sldId id="270" r:id="rId13"/>
    <p:sldId id="271" r:id="rId14"/>
    <p:sldId id="273" r:id="rId15"/>
    <p:sldId id="274" r:id="rId16"/>
    <p:sldId id="275" r:id="rId17"/>
    <p:sldId id="276" r:id="rId18"/>
    <p:sldId id="277" r:id="rId19"/>
    <p:sldId id="278" r:id="rId20"/>
    <p:sldId id="279" r:id="rId21"/>
    <p:sldId id="280" r:id="rId22"/>
    <p:sldId id="281" r:id="rId23"/>
    <p:sldId id="282" r:id="rId24"/>
    <p:sldId id="283" r:id="rId25"/>
    <p:sldId id="287" r:id="rId26"/>
    <p:sldId id="284" r:id="rId27"/>
    <p:sldId id="285" r:id="rId28"/>
    <p:sldId id="286"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1pPr>
    <a:lvl2pPr marL="0" marR="0" indent="4572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2pPr>
    <a:lvl3pPr marL="0" marR="0" indent="9144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3pPr>
    <a:lvl4pPr marL="0" marR="0" indent="13716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4pPr>
    <a:lvl5pPr marL="0" marR="0" indent="18288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5pPr>
    <a:lvl6pPr marL="0" marR="0" indent="22860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6pPr>
    <a:lvl7pPr marL="0" marR="0" indent="27432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7pPr>
    <a:lvl8pPr marL="0" marR="0" indent="32004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8pPr>
    <a:lvl9pPr marL="0" marR="0" indent="36576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2"/>
    <p:restoredTop sz="94679"/>
  </p:normalViewPr>
  <p:slideViewPr>
    <p:cSldViewPr snapToGrid="0">
      <p:cViewPr varScale="1">
        <p:scale>
          <a:sx n="47" d="100"/>
          <a:sy n="47" d="100"/>
        </p:scale>
        <p:origin x="25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hoto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SN_v6.png" descr="SN_v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bg>
      <p:bgPr>
        <a:solidFill>
          <a:srgbClr val="0E274A"/>
        </a:solidFill>
        <a:effectLst/>
      </p:bgPr>
    </p:bg>
    <p:spTree>
      <p:nvGrpSpPr>
        <p:cNvPr id="1" name=""/>
        <p:cNvGrpSpPr/>
        <p:nvPr/>
      </p:nvGrpSpPr>
      <p:grpSpPr>
        <a:xfrm>
          <a:off x="0" y="0"/>
          <a:ext cx="0" cy="0"/>
          <a:chOff x="0" y="0"/>
          <a:chExt cx="0" cy="0"/>
        </a:xfrm>
      </p:grpSpPr>
      <p:sp>
        <p:nvSpPr>
          <p:cNvPr id="127"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8"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9"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37"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45"/>
        <p:cNvGrpSpPr/>
        <p:nvPr/>
      </p:nvGrpSpPr>
      <p:grpSpPr>
        <a:xfrm>
          <a:off x="0" y="0"/>
          <a:ext cx="0" cy="0"/>
          <a:chOff x="0" y="0"/>
          <a:chExt cx="0" cy="0"/>
        </a:xfrm>
      </p:grpSpPr>
      <p:pic>
        <p:nvPicPr>
          <p:cNvPr id="46" name="Google Shape;46;p33" descr="A picture containing person, indoor, small, person&#10;&#10;Description automatically generated"/>
          <p:cNvPicPr preferRelativeResize="0"/>
          <p:nvPr/>
        </p:nvPicPr>
        <p:blipFill rotWithShape="1">
          <a:blip r:embed="rId2">
            <a:alphaModFix/>
          </a:blip>
          <a:srcRect/>
          <a:stretch/>
        </p:blipFill>
        <p:spPr>
          <a:xfrm>
            <a:off x="0" y="0"/>
            <a:ext cx="24384000" cy="13716000"/>
          </a:xfrm>
          <a:prstGeom prst="rect">
            <a:avLst/>
          </a:prstGeom>
          <a:noFill/>
          <a:ln>
            <a:noFill/>
          </a:ln>
        </p:spPr>
      </p:pic>
    </p:spTree>
    <p:extLst>
      <p:ext uri="{BB962C8B-B14F-4D97-AF65-F5344CB8AC3E}">
        <p14:creationId xmlns:p14="http://schemas.microsoft.com/office/powerpoint/2010/main" val="2782095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6">
  <p:cSld name="Slide 6">
    <p:spTree>
      <p:nvGrpSpPr>
        <p:cNvPr id="1" name="Shape 49"/>
        <p:cNvGrpSpPr/>
        <p:nvPr/>
      </p:nvGrpSpPr>
      <p:grpSpPr>
        <a:xfrm>
          <a:off x="0" y="0"/>
          <a:ext cx="0" cy="0"/>
          <a:chOff x="0" y="0"/>
          <a:chExt cx="0" cy="0"/>
        </a:xfrm>
      </p:grpSpPr>
      <p:pic>
        <p:nvPicPr>
          <p:cNvPr id="50" name="Google Shape;50;p38" descr="Logo&#10;&#10;Description automatically generated"/>
          <p:cNvPicPr preferRelativeResize="0"/>
          <p:nvPr/>
        </p:nvPicPr>
        <p:blipFill rotWithShape="1">
          <a:blip r:embed="rId2">
            <a:alphaModFix/>
          </a:blip>
          <a:srcRect/>
          <a:stretch/>
        </p:blipFill>
        <p:spPr>
          <a:xfrm>
            <a:off x="0" y="0"/>
            <a:ext cx="24384000" cy="13716000"/>
          </a:xfrm>
          <a:prstGeom prst="rect">
            <a:avLst/>
          </a:prstGeom>
          <a:noFill/>
          <a:ln>
            <a:noFill/>
          </a:ln>
        </p:spPr>
      </p:pic>
    </p:spTree>
    <p:extLst>
      <p:ext uri="{BB962C8B-B14F-4D97-AF65-F5344CB8AC3E}">
        <p14:creationId xmlns:p14="http://schemas.microsoft.com/office/powerpoint/2010/main" val="1258066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47"/>
        <p:cNvGrpSpPr/>
        <p:nvPr/>
      </p:nvGrpSpPr>
      <p:grpSpPr>
        <a:xfrm>
          <a:off x="0" y="0"/>
          <a:ext cx="0" cy="0"/>
          <a:chOff x="0" y="0"/>
          <a:chExt cx="0" cy="0"/>
        </a:xfrm>
      </p:grpSpPr>
      <p:pic>
        <p:nvPicPr>
          <p:cNvPr id="48" name="Google Shape;48;p35" descr="Graphical user interface, application&#10;&#10;Description automatically generated"/>
          <p:cNvPicPr preferRelativeResize="0"/>
          <p:nvPr/>
        </p:nvPicPr>
        <p:blipFill rotWithShape="1">
          <a:blip r:embed="rId2">
            <a:alphaModFix/>
          </a:blip>
          <a:srcRect/>
          <a:stretch/>
        </p:blipFill>
        <p:spPr>
          <a:xfrm>
            <a:off x="0" y="0"/>
            <a:ext cx="24384000" cy="13716000"/>
          </a:xfrm>
          <a:prstGeom prst="rect">
            <a:avLst/>
          </a:prstGeom>
          <a:noFill/>
          <a:ln>
            <a:noFill/>
          </a:ln>
        </p:spPr>
      </p:pic>
    </p:spTree>
    <p:extLst>
      <p:ext uri="{BB962C8B-B14F-4D97-AF65-F5344CB8AC3E}">
        <p14:creationId xmlns:p14="http://schemas.microsoft.com/office/powerpoint/2010/main" val="325881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ver-Log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 name="Presentation Title"/>
          <p:cNvSpPr txBox="1">
            <a:spLocks noGrp="1"/>
          </p:cNvSpPr>
          <p:nvPr>
            <p:ph type="title" hasCustomPrompt="1"/>
          </p:nvPr>
        </p:nvSpPr>
        <p:spPr>
          <a:xfrm>
            <a:off x="1206496" y="3546559"/>
            <a:ext cx="21971004" cy="4648201"/>
          </a:xfrm>
          <a:prstGeom prst="rect">
            <a:avLst/>
          </a:prstGeom>
        </p:spPr>
        <p:txBody>
          <a:bodyPr anchor="b"/>
          <a:lstStyle>
            <a:lvl1pPr>
              <a:defRPr sz="15800">
                <a:solidFill>
                  <a:srgbClr val="FFFFFF"/>
                </a:solidFill>
              </a:defRPr>
            </a:lvl1pPr>
          </a:lstStyle>
          <a:p>
            <a:r>
              <a:t>Presentation Title</a:t>
            </a:r>
          </a:p>
        </p:txBody>
      </p:sp>
      <p:sp>
        <p:nvSpPr>
          <p:cNvPr id="27" name="First Last"/>
          <p:cNvSpPr txBox="1">
            <a:spLocks noGrp="1"/>
          </p:cNvSpPr>
          <p:nvPr>
            <p:ph type="body" sz="half" idx="21"/>
          </p:nvPr>
        </p:nvSpPr>
        <p:spPr>
          <a:xfrm>
            <a:off x="1206498" y="8143737"/>
            <a:ext cx="21971004" cy="4648201"/>
          </a:xfrm>
          <a:prstGeom prst="rect">
            <a:avLst/>
          </a:prstGeom>
        </p:spPr>
        <p:txBody>
          <a:bodyPr>
            <a:noAutofit/>
          </a:bodyPr>
          <a:lstStyle>
            <a:lvl1pPr marL="0" indent="0">
              <a:lnSpc>
                <a:spcPct val="80000"/>
              </a:lnSpc>
              <a:spcBef>
                <a:spcPts val="0"/>
              </a:spcBef>
              <a:buSzTx/>
              <a:buNone/>
              <a:defRPr sz="6100" cap="all" spc="1403">
                <a:solidFill>
                  <a:srgbClr val="50ACDF"/>
                </a:solidFill>
              </a:defRPr>
            </a:lvl1pPr>
          </a:lstStyle>
          <a:p>
            <a:r>
              <a:t>First Last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6" name="Slide Title"/>
          <p:cNvSpPr txBox="1">
            <a:spLocks noGrp="1"/>
          </p:cNvSpPr>
          <p:nvPr>
            <p:ph type="title" hasCustomPrompt="1"/>
          </p:nvPr>
        </p:nvSpPr>
        <p:spPr>
          <a:xfrm>
            <a:off x="1206500" y="1269045"/>
            <a:ext cx="9779000" cy="5882274"/>
          </a:xfrm>
          <a:prstGeom prst="rect">
            <a:avLst/>
          </a:prstGeom>
        </p:spPr>
        <p:txBody>
          <a:bodyPr anchor="b"/>
          <a:lstStyle/>
          <a:p>
            <a:r>
              <a:t>Slide Title</a:t>
            </a:r>
          </a:p>
        </p:txBody>
      </p:sp>
      <p:sp>
        <p:nvSpPr>
          <p:cNvPr id="37" name="Body Level One…"/>
          <p:cNvSpPr txBox="1">
            <a:spLocks noGrp="1"/>
          </p:cNvSpPr>
          <p:nvPr>
            <p:ph type="body" sz="quarter" idx="1" hasCustomPrompt="1"/>
          </p:nvPr>
        </p:nvSpPr>
        <p:spPr>
          <a:xfrm>
            <a:off x="1206500" y="7060576"/>
            <a:ext cx="9779000" cy="5385424"/>
          </a:xfrm>
          <a:prstGeom prst="rect">
            <a:avLst/>
          </a:prstGeom>
        </p:spPr>
        <p:txBody>
          <a:bodyPr>
            <a:noAutofit/>
          </a:bodyPr>
          <a:lstStyle>
            <a:lvl1pPr marL="0" indent="0">
              <a:spcBef>
                <a:spcPts val="0"/>
              </a:spcBef>
              <a:buSzTx/>
              <a:buNone/>
            </a:lvl1pPr>
            <a:lvl2pPr marL="0" indent="457200">
              <a:spcBef>
                <a:spcPts val="0"/>
              </a:spcBef>
              <a:buSzTx/>
              <a:buNone/>
            </a:lvl2pPr>
            <a:lvl3pPr marL="0" indent="914400">
              <a:spcBef>
                <a:spcPts val="0"/>
              </a:spcBef>
              <a:buSzTx/>
              <a:buNone/>
            </a:lvl3pPr>
            <a:lvl4pPr marL="0" indent="1371600">
              <a:spcBef>
                <a:spcPts val="0"/>
              </a:spcBef>
              <a:buSzTx/>
              <a:buNone/>
            </a:lvl4pPr>
            <a:lvl5pPr marL="0" indent="1828800">
              <a:spcBef>
                <a:spcPts val="0"/>
              </a:spcBef>
              <a:buSzTx/>
              <a:buNone/>
            </a:lvl5pPr>
          </a:lstStyle>
          <a:p>
            <a:r>
              <a:t>Slide Subtitle</a:t>
            </a:r>
          </a:p>
          <a:p>
            <a:pPr lvl="1"/>
            <a:endParaRPr/>
          </a:p>
          <a:p>
            <a:pPr lvl="2"/>
            <a:endParaRPr/>
          </a:p>
          <a:p>
            <a:pPr lvl="3"/>
            <a:endParaRPr/>
          </a:p>
          <a:p>
            <a:pPr lvl="4"/>
            <a:endParaRPr/>
          </a:p>
        </p:txBody>
      </p:sp>
      <p:sp>
        <p:nvSpPr>
          <p:cNvPr id="38"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6" name="Slide Subtitle"/>
          <p:cNvSpPr txBox="1">
            <a:spLocks noGrp="1"/>
          </p:cNvSpPr>
          <p:nvPr>
            <p:ph type="body" sz="quarter" idx="21" hasCustomPrompt="1"/>
          </p:nvPr>
        </p:nvSpPr>
        <p:spPr>
          <a:xfrm>
            <a:off x="1206500" y="2681021"/>
            <a:ext cx="21971000" cy="934779"/>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47"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E274A"/>
        </a:solidFill>
        <a:effectLst/>
      </p:bgPr>
    </p:bg>
    <p:spTree>
      <p:nvGrpSpPr>
        <p:cNvPr id="1" name=""/>
        <p:cNvGrpSpPr/>
        <p:nvPr/>
      </p:nvGrpSpPr>
      <p:grpSpPr>
        <a:xfrm>
          <a:off x="0" y="0"/>
          <a:ext cx="0" cy="0"/>
          <a:chOff x="0" y="0"/>
          <a:chExt cx="0" cy="0"/>
        </a:xfrm>
      </p:grpSpPr>
      <p:sp>
        <p:nvSpPr>
          <p:cNvPr id="63" name="Slide Subtitle"/>
          <p:cNvSpPr txBox="1">
            <a:spLocks noGrp="1"/>
          </p:cNvSpPr>
          <p:nvPr>
            <p:ph type="body" sz="quarter" idx="21" hasCustomPrompt="1"/>
          </p:nvPr>
        </p:nvSpPr>
        <p:spPr>
          <a:xfrm>
            <a:off x="1206500" y="2724588"/>
            <a:ext cx="10698917"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64" name="Body Level One…"/>
          <p:cNvSpPr txBox="1">
            <a:spLocks noGrp="1"/>
          </p:cNvSpPr>
          <p:nvPr>
            <p:ph type="body" sz="half" idx="1" hasCustomPrompt="1"/>
          </p:nvPr>
        </p:nvSpPr>
        <p:spPr>
          <a:xfrm>
            <a:off x="1206500" y="4248504"/>
            <a:ext cx="9779000" cy="8256630"/>
          </a:xfrm>
          <a:prstGeom prst="rect">
            <a:avLst/>
          </a:prstGeom>
        </p:spPr>
        <p:txBody>
          <a:bodyPr>
            <a:noAutofit/>
          </a:bodyPr>
          <a:lstStyle>
            <a:lvl1pPr marL="571500" indent="-571500"/>
            <a:lvl2pPr marL="1181100" indent="-571500"/>
            <a:lvl3pPr marL="1790700" indent="-571500"/>
            <a:lvl4pPr marL="2400300" indent="-571500"/>
            <a:lvl5pPr marL="3009900" indent="-571500"/>
          </a:lstStyle>
          <a:p>
            <a:r>
              <a:t>Slide bullet text</a:t>
            </a:r>
          </a:p>
          <a:p>
            <a:pPr lvl="1"/>
            <a:endParaRPr/>
          </a:p>
          <a:p>
            <a:pPr lvl="2"/>
            <a:endParaRPr/>
          </a:p>
          <a:p>
            <a:pPr lvl="3"/>
            <a:endParaRPr/>
          </a:p>
          <a:p>
            <a:pPr lvl="4"/>
            <a:endParaRPr/>
          </a:p>
        </p:txBody>
      </p:sp>
      <p:sp>
        <p:nvSpPr>
          <p:cNvPr id="65"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6" name="Slide Title"/>
          <p:cNvSpPr txBox="1">
            <a:spLocks noGrp="1"/>
          </p:cNvSpPr>
          <p:nvPr>
            <p:ph type="title" hasCustomPrompt="1"/>
          </p:nvPr>
        </p:nvSpPr>
        <p:spPr>
          <a:xfrm>
            <a:off x="1206500" y="344899"/>
            <a:ext cx="9779000" cy="1496935"/>
          </a:xfrm>
          <a:prstGeom prst="rect">
            <a:avLst/>
          </a:prstGeom>
        </p:spPr>
        <p:txBody>
          <a:bodyPr/>
          <a:lstStyle/>
          <a:p>
            <a:r>
              <a:t>Slide Title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4" name="Section Title"/>
          <p:cNvSpPr txBox="1">
            <a:spLocks noGrp="1"/>
          </p:cNvSpPr>
          <p:nvPr>
            <p:ph type="title" hasCustomPrompt="1"/>
          </p:nvPr>
        </p:nvSpPr>
        <p:spPr>
          <a:xfrm>
            <a:off x="1206496" y="4533900"/>
            <a:ext cx="21971004" cy="4648200"/>
          </a:xfrm>
          <a:prstGeom prst="rect">
            <a:avLst/>
          </a:prstGeom>
        </p:spPr>
        <p:txBody>
          <a:bodyPr anchor="ctr"/>
          <a:lstStyle>
            <a:lvl1pPr algn="ctr">
              <a:defRPr sz="6100" spc="1403">
                <a:latin typeface="Avenir Book"/>
                <a:ea typeface="Avenir Book"/>
                <a:cs typeface="Avenir Book"/>
                <a:sym typeface="Avenir Book"/>
              </a:defRPr>
            </a:lvl1pPr>
          </a:lstStyle>
          <a:p>
            <a:r>
              <a:t>Section Title</a:t>
            </a:r>
          </a:p>
        </p:txBody>
      </p:sp>
      <p:sp>
        <p:nvSpPr>
          <p:cNvPr id="7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Slide Title"/>
          <p:cNvSpPr txBox="1">
            <a:spLocks noGrp="1"/>
          </p:cNvSpPr>
          <p:nvPr>
            <p:ph type="title" hasCustomPrompt="1"/>
          </p:nvPr>
        </p:nvSpPr>
        <p:spPr>
          <a:xfrm>
            <a:off x="1206500" y="344899"/>
            <a:ext cx="21971000" cy="1523905"/>
          </a:xfrm>
          <a:prstGeom prst="rect">
            <a:avLst/>
          </a:prstGeom>
        </p:spPr>
        <p:txBody>
          <a:bodyPr/>
          <a:lstStyle/>
          <a:p>
            <a:r>
              <a:t>Slide Title</a:t>
            </a:r>
          </a:p>
        </p:txBody>
      </p:sp>
      <p:sp>
        <p:nvSpPr>
          <p:cNvPr id="83" name="Slide Subtitle"/>
          <p:cNvSpPr txBox="1">
            <a:spLocks noGrp="1"/>
          </p:cNvSpPr>
          <p:nvPr>
            <p:ph type="body" sz="quarter" idx="21" hasCustomPrompt="1"/>
          </p:nvPr>
        </p:nvSpPr>
        <p:spPr>
          <a:xfrm>
            <a:off x="1206500" y="2681021"/>
            <a:ext cx="21971000" cy="934779"/>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1" name="Agenda Title"/>
          <p:cNvSpPr txBox="1">
            <a:spLocks noGrp="1"/>
          </p:cNvSpPr>
          <p:nvPr>
            <p:ph type="title" hasCustomPrompt="1"/>
          </p:nvPr>
        </p:nvSpPr>
        <p:spPr>
          <a:xfrm>
            <a:off x="1206500" y="321202"/>
            <a:ext cx="21971000" cy="1526186"/>
          </a:xfrm>
          <a:prstGeom prst="rect">
            <a:avLst/>
          </a:prstGeom>
        </p:spPr>
        <p:txBody>
          <a:bodyPr/>
          <a:lstStyle/>
          <a:p>
            <a:r>
              <a:t>Agenda Title</a:t>
            </a:r>
          </a:p>
        </p:txBody>
      </p:sp>
      <p:sp>
        <p:nvSpPr>
          <p:cNvPr id="92" name="Agenda Subtitle"/>
          <p:cNvSpPr txBox="1">
            <a:spLocks noGrp="1"/>
          </p:cNvSpPr>
          <p:nvPr>
            <p:ph type="body" sz="quarter" idx="21" hasCustomPrompt="1"/>
          </p:nvPr>
        </p:nvSpPr>
        <p:spPr>
          <a:xfrm>
            <a:off x="1206500" y="2698444"/>
            <a:ext cx="21971000"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Agenda Subtitle</a:t>
            </a:r>
          </a:p>
        </p:txBody>
      </p:sp>
      <p:sp>
        <p:nvSpPr>
          <p:cNvPr id="93" name="Body Level One…"/>
          <p:cNvSpPr txBox="1">
            <a:spLocks noGrp="1"/>
          </p:cNvSpPr>
          <p:nvPr>
            <p:ph type="body" idx="22"/>
          </p:nvPr>
        </p:nvSpPr>
        <p:spPr>
          <a:prstGeom prst="rect">
            <a:avLst/>
          </a:prstGeom>
        </p:spPr>
        <p:txBody>
          <a:bodyPr>
            <a:noAutofit/>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368596"/>
            <a:ext cx="21971000" cy="1583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r>
              <a:t>Slide Title</a:t>
            </a:r>
          </a:p>
        </p:txBody>
      </p:sp>
      <p:sp>
        <p:nvSpPr>
          <p:cNvPr id="3" name="Body Level One…"/>
          <p:cNvSpPr txBox="1">
            <a:spLocks noGrp="1"/>
          </p:cNvSpPr>
          <p:nvPr>
            <p:ph type="body" idx="1" hasCustomPrompt="1"/>
          </p:nvPr>
        </p:nvSpPr>
        <p:spPr>
          <a:xfrm>
            <a:off x="1206500" y="3845659"/>
            <a:ext cx="21971000" cy="825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219200" indent="-609600"/>
            <a:lvl3pPr marL="1828800" indent="-609600"/>
            <a:lvl4pPr marL="2438400" indent="-609600"/>
            <a:lvl5pPr marL="3048000" indent="-609600"/>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lnSpc>
                <a:spcPct val="100000"/>
              </a:lnSpc>
              <a:defRPr sz="1800" cap="none" spc="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62" r:id="rId10"/>
    <p:sldLayoutId id="2147483663" r:id="rId11"/>
    <p:sldLayoutId id="2147483664" r:id="rId12"/>
    <p:sldLayoutId id="2147483665" r:id="rId13"/>
    <p:sldLayoutId id="2147483666" r:id="rId14"/>
    <p:sldLayoutId id="2147483667" r:id="rId15"/>
  </p:sldLayoutIdLst>
  <p:transition spd="med"/>
  <p:txStyles>
    <p:titleStyle>
      <a:lvl1pPr marL="0" marR="0" indent="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1pPr>
      <a:lvl2pPr marL="0" marR="0" indent="4572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2pPr>
      <a:lvl3pPr marL="0" marR="0" indent="9144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3pPr>
      <a:lvl4pPr marL="0" marR="0" indent="13716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4pPr>
      <a:lvl5pPr marL="0" marR="0" indent="18288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5pPr>
      <a:lvl6pPr marL="0" marR="0" indent="22860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6pPr>
      <a:lvl7pPr marL="0" marR="0" indent="27432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7pPr>
      <a:lvl8pPr marL="0" marR="0" indent="32004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8pPr>
      <a:lvl9pPr marL="0" marR="0" indent="3657600" algn="l" defTabSz="2438338" rtl="0" latinLnBrk="0">
        <a:lnSpc>
          <a:spcPct val="80000"/>
        </a:lnSpc>
        <a:spcBef>
          <a:spcPts val="0"/>
        </a:spcBef>
        <a:spcAft>
          <a:spcPts val="0"/>
        </a:spcAft>
        <a:buClrTx/>
        <a:buSzTx/>
        <a:buFontTx/>
        <a:buNone/>
        <a:tabLst/>
        <a:defRPr sz="10100" b="0" i="0" u="none" strike="noStrike" cap="all" spc="0" baseline="0">
          <a:solidFill>
            <a:srgbClr val="50ACDF"/>
          </a:solidFill>
          <a:uFillTx/>
          <a:latin typeface="+mn-lt"/>
          <a:ea typeface="+mn-ea"/>
          <a:cs typeface="+mn-cs"/>
          <a:sym typeface="Avenir Black"/>
        </a:defRPr>
      </a:lvl9pPr>
    </p:titleStyle>
    <p:bodyStyle>
      <a:lvl1pPr marL="609599" marR="0" indent="-609599"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1pPr>
      <a:lvl2pPr marL="1181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2pPr>
      <a:lvl3pPr marL="1790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3pPr>
      <a:lvl4pPr marL="2400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4pPr>
      <a:lvl5pPr marL="30099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5pPr>
      <a:lvl6pPr marL="36195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6pPr>
      <a:lvl7pPr marL="4229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7pPr>
      <a:lvl8pPr marL="4838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8pPr>
      <a:lvl9pPr marL="5448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prstGeom prst="rect">
            <a:avLst/>
          </a:prstGeom>
        </p:spPr>
        <p:txBody>
          <a:bodyPr/>
          <a:lstStyle/>
          <a:p>
            <a:r>
              <a:rPr lang="en-US" dirty="0"/>
              <a:t>REFRAMING JUSTICE:</a:t>
            </a:r>
            <a:endParaRPr dirty="0"/>
          </a:p>
        </p:txBody>
      </p:sp>
      <p:sp>
        <p:nvSpPr>
          <p:cNvPr id="165" name="Slide bullet text"/>
          <p:cNvSpPr txBox="1">
            <a:spLocks noGrp="1"/>
          </p:cNvSpPr>
          <p:nvPr>
            <p:ph type="body" idx="1"/>
          </p:nvPr>
        </p:nvSpPr>
        <p:spPr>
          <a:xfrm>
            <a:off x="1206500" y="3203108"/>
            <a:ext cx="21971000" cy="8256011"/>
          </a:xfrm>
          <a:prstGeom prst="rect">
            <a:avLst/>
          </a:prstGeom>
        </p:spPr>
        <p:txBody>
          <a:bodyPr>
            <a:normAutofit fontScale="92500" lnSpcReduction="20000"/>
          </a:bodyPr>
          <a:lstStyle/>
          <a:p>
            <a:pPr marL="457200" lvl="0" indent="-327025" algn="l" rtl="0">
              <a:lnSpc>
                <a:spcPct val="90000"/>
              </a:lnSpc>
              <a:spcBef>
                <a:spcPts val="1000"/>
              </a:spcBef>
              <a:spcAft>
                <a:spcPts val="0"/>
              </a:spcAft>
              <a:buSzPct val="100000"/>
              <a:buChar char="•"/>
            </a:pPr>
            <a:r>
              <a:rPr lang="en-US" sz="4800" dirty="0"/>
              <a:t>God is the God of justice.</a:t>
            </a:r>
          </a:p>
          <a:p>
            <a:pPr marL="457200" lvl="0" indent="0" algn="l" rtl="0">
              <a:lnSpc>
                <a:spcPct val="90000"/>
              </a:lnSpc>
              <a:spcBef>
                <a:spcPts val="1000"/>
              </a:spcBef>
              <a:spcAft>
                <a:spcPts val="0"/>
              </a:spcAft>
              <a:buSzPct val="140000"/>
              <a:buNone/>
            </a:pPr>
            <a:endParaRPr lang="en-US" sz="4800" dirty="0"/>
          </a:p>
          <a:p>
            <a:pPr marL="457200" lvl="0" indent="-327025" algn="l" rtl="0">
              <a:lnSpc>
                <a:spcPct val="90000"/>
              </a:lnSpc>
              <a:spcBef>
                <a:spcPts val="1000"/>
              </a:spcBef>
              <a:spcAft>
                <a:spcPts val="0"/>
              </a:spcAft>
              <a:buSzPct val="100000"/>
              <a:buChar char="•"/>
            </a:pPr>
            <a:r>
              <a:rPr lang="en-US" sz="4800" dirty="0"/>
              <a:t>He has a standard of absolute justice for all things.</a:t>
            </a:r>
          </a:p>
          <a:p>
            <a:pPr marL="457200" lvl="0" indent="0" algn="l" rtl="0">
              <a:lnSpc>
                <a:spcPct val="90000"/>
              </a:lnSpc>
              <a:spcBef>
                <a:spcPts val="1000"/>
              </a:spcBef>
              <a:spcAft>
                <a:spcPts val="0"/>
              </a:spcAft>
              <a:buSzPct val="140000"/>
              <a:buNone/>
            </a:pPr>
            <a:endParaRPr lang="en-US" sz="4800" dirty="0"/>
          </a:p>
          <a:p>
            <a:pPr marL="457200" lvl="0" indent="-327025" algn="l" rtl="0">
              <a:lnSpc>
                <a:spcPct val="90000"/>
              </a:lnSpc>
              <a:spcBef>
                <a:spcPts val="1000"/>
              </a:spcBef>
              <a:spcAft>
                <a:spcPts val="0"/>
              </a:spcAft>
              <a:buSzPct val="100000"/>
              <a:buChar char="•"/>
            </a:pPr>
            <a:r>
              <a:rPr lang="en-US" sz="4800" dirty="0"/>
              <a:t>We are called to be like His son in the way that we live.</a:t>
            </a:r>
          </a:p>
          <a:p>
            <a:pPr marL="457200" lvl="0" indent="0" algn="l" rtl="0">
              <a:lnSpc>
                <a:spcPct val="90000"/>
              </a:lnSpc>
              <a:spcBef>
                <a:spcPts val="1000"/>
              </a:spcBef>
              <a:spcAft>
                <a:spcPts val="0"/>
              </a:spcAft>
              <a:buSzPct val="140000"/>
              <a:buNone/>
            </a:pPr>
            <a:endParaRPr lang="en-US" sz="4800" dirty="0"/>
          </a:p>
          <a:p>
            <a:pPr marL="457200" lvl="0" indent="-327025" algn="l" rtl="0">
              <a:lnSpc>
                <a:spcPct val="90000"/>
              </a:lnSpc>
              <a:spcBef>
                <a:spcPts val="1000"/>
              </a:spcBef>
              <a:spcAft>
                <a:spcPts val="0"/>
              </a:spcAft>
              <a:buSzPct val="100000"/>
              <a:buChar char="•"/>
            </a:pPr>
            <a:r>
              <a:rPr lang="en-US" sz="4800" dirty="0"/>
              <a:t>We are called to carry the Gospel to the world around us.</a:t>
            </a:r>
            <a:endParaRPr lang="en-US" sz="4800" dirty="0">
              <a:solidFill>
                <a:srgbClr val="10294C"/>
              </a:solidFill>
            </a:endParaRPr>
          </a:p>
          <a:p>
            <a:pPr marL="457200" lvl="0" indent="-327025" algn="l" rtl="0">
              <a:spcBef>
                <a:spcPts val="1000"/>
              </a:spcBef>
              <a:spcAft>
                <a:spcPts val="0"/>
              </a:spcAft>
              <a:buSzPct val="100000"/>
              <a:buChar char="•"/>
            </a:pPr>
            <a:r>
              <a:rPr lang="en-US" sz="4800" dirty="0">
                <a:solidFill>
                  <a:srgbClr val="10294C"/>
                </a:solidFill>
              </a:rPr>
              <a:t>There is only one way to God: through Jesus. However, there are a million ways to J</a:t>
            </a:r>
            <a:endParaRPr lang="en-US" sz="4800" dirty="0"/>
          </a:p>
          <a:p>
            <a:pPr marL="457200" lvl="0" indent="-327025" algn="l" rtl="0">
              <a:lnSpc>
                <a:spcPct val="90000"/>
              </a:lnSpc>
              <a:spcBef>
                <a:spcPts val="1000"/>
              </a:spcBef>
              <a:spcAft>
                <a:spcPts val="0"/>
              </a:spcAft>
              <a:buSzPct val="100000"/>
              <a:buChar char="•"/>
            </a:pPr>
            <a:r>
              <a:rPr lang="en-US" sz="4800" dirty="0"/>
              <a:t>Social justice is not the Gospel, but is a vehicle for the gospel to be carried to the most vulnerable.</a:t>
            </a:r>
            <a:br>
              <a:rPr lang="en-US" sz="4800" dirty="0"/>
            </a:br>
            <a:endParaRPr lang="en-US" sz="4800" dirty="0"/>
          </a:p>
          <a:p>
            <a:pPr marL="457200" lvl="0" indent="-327025" algn="l" rtl="0">
              <a:lnSpc>
                <a:spcPct val="90000"/>
              </a:lnSpc>
              <a:spcBef>
                <a:spcPts val="1000"/>
              </a:spcBef>
              <a:spcAft>
                <a:spcPts val="0"/>
              </a:spcAft>
              <a:buSzPct val="100000"/>
              <a:buChar char="•"/>
            </a:pPr>
            <a:r>
              <a:rPr lang="en-US" sz="4800" dirty="0"/>
              <a:t>Without </a:t>
            </a:r>
            <a:r>
              <a:rPr lang="en-US" sz="4800" b="1" i="1" dirty="0"/>
              <a:t>living justly</a:t>
            </a:r>
            <a:r>
              <a:rPr lang="en-US" sz="4800" dirty="0"/>
              <a:t> in the world, whole populations would never have access to the Gospel nor discipleship.</a:t>
            </a:r>
          </a:p>
          <a:p>
            <a:pPr marL="0" lvl="0" indent="0" algn="l" rtl="0">
              <a:lnSpc>
                <a:spcPct val="90000"/>
              </a:lnSpc>
              <a:spcBef>
                <a:spcPts val="1000"/>
              </a:spcBef>
              <a:spcAft>
                <a:spcPts val="0"/>
              </a:spcAft>
              <a:buSzPct val="140000"/>
              <a:buNone/>
            </a:pPr>
            <a:endParaRPr lang="en-US" sz="4800" dirty="0"/>
          </a:p>
          <a:p>
            <a:endParaRPr dirty="0"/>
          </a:p>
        </p:txBody>
      </p:sp>
    </p:spTree>
    <p:extLst>
      <p:ext uri="{BB962C8B-B14F-4D97-AF65-F5344CB8AC3E}">
        <p14:creationId xmlns:p14="http://schemas.microsoft.com/office/powerpoint/2010/main" val="30955787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prstGeom prst="rect">
            <a:avLst/>
          </a:prstGeom>
        </p:spPr>
        <p:txBody>
          <a:bodyPr/>
          <a:lstStyle/>
          <a:p>
            <a:r>
              <a:rPr lang="en-US" dirty="0"/>
              <a:t>Justice &amp; The Church</a:t>
            </a:r>
            <a:endParaRPr dirty="0"/>
          </a:p>
        </p:txBody>
      </p:sp>
      <p:sp>
        <p:nvSpPr>
          <p:cNvPr id="165" name="Slide bullet text"/>
          <p:cNvSpPr txBox="1">
            <a:spLocks noGrp="1"/>
          </p:cNvSpPr>
          <p:nvPr>
            <p:ph type="body" idx="1"/>
          </p:nvPr>
        </p:nvSpPr>
        <p:spPr>
          <a:xfrm>
            <a:off x="1206500" y="2729994"/>
            <a:ext cx="21971000" cy="8256011"/>
          </a:xfrm>
          <a:prstGeom prst="rect">
            <a:avLst/>
          </a:prstGeom>
        </p:spPr>
        <p:txBody>
          <a:bodyPr/>
          <a:lstStyle/>
          <a:p>
            <a:pPr marL="0" lvl="0" indent="0" algn="l" rtl="0">
              <a:spcBef>
                <a:spcPts val="1000"/>
              </a:spcBef>
              <a:spcAft>
                <a:spcPts val="0"/>
              </a:spcAft>
              <a:buNone/>
            </a:pPr>
            <a:r>
              <a:rPr lang="en-US" sz="4800" dirty="0"/>
              <a:t>“The local New Testament church is THE tool ordained by God for the expansion of His Kingdom in cities and nations.”  Vance Pitman </a:t>
            </a:r>
            <a:br>
              <a:rPr lang="en-US" sz="4800" dirty="0"/>
            </a:br>
            <a:endParaRPr lang="en-US" sz="4800" dirty="0"/>
          </a:p>
          <a:p>
            <a:pPr marL="0" lvl="0" indent="0" algn="l" rtl="0">
              <a:spcBef>
                <a:spcPts val="1000"/>
              </a:spcBef>
              <a:spcAft>
                <a:spcPts val="0"/>
              </a:spcAft>
              <a:buNone/>
            </a:pPr>
            <a:r>
              <a:rPr lang="en-US" sz="4800" dirty="0"/>
              <a:t>The church is God’s Kingdom come to earth; the physical showing up of God’s invisible nature. When God’s Kingdom comes, when it expands, justice for people comes.  </a:t>
            </a:r>
          </a:p>
          <a:p>
            <a:pPr marL="0" lvl="0" indent="0" algn="l" rtl="0">
              <a:spcBef>
                <a:spcPts val="1000"/>
              </a:spcBef>
              <a:spcAft>
                <a:spcPts val="0"/>
              </a:spcAft>
              <a:buNone/>
            </a:pPr>
            <a:endParaRPr lang="en-US" sz="4800" dirty="0"/>
          </a:p>
          <a:p>
            <a:pPr marL="0" lvl="0" indent="0" algn="l" rtl="0">
              <a:spcBef>
                <a:spcPts val="1000"/>
              </a:spcBef>
              <a:spcAft>
                <a:spcPts val="0"/>
              </a:spcAft>
              <a:buNone/>
            </a:pPr>
            <a:r>
              <a:rPr lang="en-US" sz="4800" dirty="0"/>
              <a:t>The role of the church in justice is not just to “do” justice, but to </a:t>
            </a:r>
            <a:r>
              <a:rPr lang="en-US" sz="4800" i="1" dirty="0"/>
              <a:t>become just</a:t>
            </a:r>
            <a:r>
              <a:rPr lang="en-US" sz="4800" dirty="0"/>
              <a:t> as a body, and as a result to physically be a part of bringing justice to the lives of the people in our city.</a:t>
            </a:r>
          </a:p>
        </p:txBody>
      </p:sp>
    </p:spTree>
    <p:extLst>
      <p:ext uri="{BB962C8B-B14F-4D97-AF65-F5344CB8AC3E}">
        <p14:creationId xmlns:p14="http://schemas.microsoft.com/office/powerpoint/2010/main" val="25755608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prstGeom prst="rect">
            <a:avLst/>
          </a:prstGeom>
        </p:spPr>
        <p:txBody>
          <a:bodyPr/>
          <a:lstStyle/>
          <a:p>
            <a:pPr marL="0" lvl="0" indent="0" rtl="0">
              <a:spcBef>
                <a:spcPts val="0"/>
              </a:spcBef>
              <a:spcAft>
                <a:spcPts val="0"/>
              </a:spcAft>
            </a:pPr>
            <a:r>
              <a:rPr lang="en-US" sz="6600" dirty="0"/>
              <a:t>How it typically works…</a:t>
            </a:r>
            <a:endParaRPr dirty="0"/>
          </a:p>
        </p:txBody>
      </p:sp>
    </p:spTree>
    <p:extLst>
      <p:ext uri="{BB962C8B-B14F-4D97-AF65-F5344CB8AC3E}">
        <p14:creationId xmlns:p14="http://schemas.microsoft.com/office/powerpoint/2010/main" val="30342211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lide bullet text"/>
          <p:cNvSpPr txBox="1">
            <a:spLocks noGrp="1"/>
          </p:cNvSpPr>
          <p:nvPr>
            <p:ph type="body" idx="1"/>
          </p:nvPr>
        </p:nvSpPr>
        <p:spPr>
          <a:xfrm>
            <a:off x="1206500" y="2729994"/>
            <a:ext cx="21971000" cy="8256011"/>
          </a:xfrm>
          <a:prstGeom prst="rect">
            <a:avLst/>
          </a:prstGeom>
        </p:spPr>
        <p:txBody>
          <a:bodyPr/>
          <a:lstStyle/>
          <a:p>
            <a:pPr marL="0" lvl="0" indent="0" algn="l" rtl="0">
              <a:spcBef>
                <a:spcPts val="1000"/>
              </a:spcBef>
              <a:spcAft>
                <a:spcPts val="0"/>
              </a:spcAft>
              <a:buNone/>
            </a:pPr>
            <a:r>
              <a:rPr lang="en-US" sz="4800" dirty="0"/>
              <a:t>“Framing justice as outreach is practically problematic.  In our normal ways of thinking about church ministry, we invite people to participate in outreach based on their personal preferences and passions. There is something for everyone and everyone gets to choose the outlet that suits them.  When we frame justice as one of the options on the outreach menu of church life, church members sign up for opportunities to “do justice” by checking that box in the bulletin.  If justice is an option on the outreach menu, that means justice is optional for everyone.”  - Becoming a Just Church </a:t>
            </a:r>
          </a:p>
          <a:p>
            <a:pPr marL="0" lvl="0" indent="0" algn="l" rtl="0">
              <a:spcBef>
                <a:spcPts val="1000"/>
              </a:spcBef>
              <a:spcAft>
                <a:spcPts val="0"/>
              </a:spcAft>
              <a:buNone/>
            </a:pPr>
            <a:endParaRPr lang="en-US" sz="4800" dirty="0"/>
          </a:p>
        </p:txBody>
      </p:sp>
    </p:spTree>
    <p:extLst>
      <p:ext uri="{BB962C8B-B14F-4D97-AF65-F5344CB8AC3E}">
        <p14:creationId xmlns:p14="http://schemas.microsoft.com/office/powerpoint/2010/main" val="35484796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617838" y="3978876"/>
            <a:ext cx="22559662" cy="5203224"/>
          </a:xfrm>
          <a:prstGeom prst="rect">
            <a:avLst/>
          </a:prstGeom>
        </p:spPr>
        <p:txBody>
          <a:bodyPr/>
          <a:lstStyle/>
          <a:p>
            <a:pPr marL="0" lvl="0" indent="0" rtl="0">
              <a:spcBef>
                <a:spcPts val="0"/>
              </a:spcBef>
              <a:spcAft>
                <a:spcPts val="0"/>
              </a:spcAft>
            </a:pPr>
            <a:r>
              <a:rPr lang="en-US" sz="6600" dirty="0"/>
              <a:t>MOVING YOUR CHURCH TO ENGAGE </a:t>
            </a:r>
            <a:br>
              <a:rPr lang="en-US" sz="6600" dirty="0"/>
            </a:br>
            <a:br>
              <a:rPr lang="en-US" sz="6600" dirty="0"/>
            </a:br>
            <a:r>
              <a:rPr lang="en-US" sz="6600" dirty="0"/>
              <a:t>the POOR IN YOUR CITY</a:t>
            </a:r>
            <a:endParaRPr lang="en-US" dirty="0"/>
          </a:p>
        </p:txBody>
      </p:sp>
    </p:spTree>
    <p:extLst>
      <p:ext uri="{BB962C8B-B14F-4D97-AF65-F5344CB8AC3E}">
        <p14:creationId xmlns:p14="http://schemas.microsoft.com/office/powerpoint/2010/main" val="4185870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912169" y="4828123"/>
            <a:ext cx="22559662" cy="5203224"/>
          </a:xfrm>
          <a:prstGeom prst="rect">
            <a:avLst/>
          </a:prstGeom>
        </p:spPr>
        <p:txBody>
          <a:bodyPr/>
          <a:lstStyle/>
          <a:p>
            <a:pPr marL="0" lvl="0" indent="0" rtl="0">
              <a:spcBef>
                <a:spcPts val="0"/>
              </a:spcBef>
              <a:spcAft>
                <a:spcPts val="0"/>
              </a:spcAft>
            </a:pPr>
            <a:br>
              <a:rPr lang="en-US" sz="6600" dirty="0"/>
            </a:br>
            <a:r>
              <a:rPr lang="en-US" sz="6600" dirty="0"/>
              <a:t>THEOLOGY AROUND IT.</a:t>
            </a:r>
            <a:br>
              <a:rPr lang="en-US" sz="6600" dirty="0"/>
            </a:br>
            <a:br>
              <a:rPr lang="en-US" sz="6600" dirty="0"/>
            </a:br>
            <a:r>
              <a:rPr lang="en-US" sz="6600" dirty="0"/>
              <a:t>PATHWAY TO IT.</a:t>
            </a:r>
            <a:br>
              <a:rPr lang="en-US" sz="6600" dirty="0"/>
            </a:br>
            <a:br>
              <a:rPr lang="en-US" sz="6600" dirty="0"/>
            </a:br>
            <a:r>
              <a:rPr lang="en-US" sz="6600" dirty="0"/>
              <a:t>CORPORATE PRACTICE OF IT.</a:t>
            </a:r>
            <a:br>
              <a:rPr lang="en-US" sz="6600" dirty="0"/>
            </a:br>
            <a:br>
              <a:rPr lang="en-US" sz="6600" dirty="0"/>
            </a:br>
            <a:br>
              <a:rPr lang="en-US" sz="6600" dirty="0"/>
            </a:br>
            <a:br>
              <a:rPr lang="en-US" sz="6600" dirty="0"/>
            </a:br>
            <a:endParaRPr lang="en-US" dirty="0"/>
          </a:p>
        </p:txBody>
      </p:sp>
    </p:spTree>
    <p:extLst>
      <p:ext uri="{BB962C8B-B14F-4D97-AF65-F5344CB8AC3E}">
        <p14:creationId xmlns:p14="http://schemas.microsoft.com/office/powerpoint/2010/main" val="32248036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xfrm>
            <a:off x="918176" y="3087083"/>
            <a:ext cx="11273824" cy="1583027"/>
          </a:xfrm>
          <a:prstGeom prst="rect">
            <a:avLst/>
          </a:prstGeom>
        </p:spPr>
        <p:txBody>
          <a:bodyPr/>
          <a:lstStyle/>
          <a:p>
            <a:pPr lvl="0"/>
            <a:r>
              <a:rPr lang="en-US" dirty="0"/>
              <a:t>THEOLOGY AROUND IT.</a:t>
            </a:r>
            <a:br>
              <a:rPr lang="en-US" dirty="0"/>
            </a:br>
            <a:br>
              <a:rPr lang="en-US" dirty="0"/>
            </a:br>
            <a:br>
              <a:rPr lang="en-US" dirty="0"/>
            </a:br>
            <a:br>
              <a:rPr lang="en-US" dirty="0"/>
            </a:br>
            <a:br>
              <a:rPr lang="en-US" dirty="0"/>
            </a:br>
            <a:endParaRPr dirty="0"/>
          </a:p>
        </p:txBody>
      </p:sp>
      <p:sp>
        <p:nvSpPr>
          <p:cNvPr id="164" name="Slide Subtitle"/>
          <p:cNvSpPr txBox="1">
            <a:spLocks noGrp="1"/>
          </p:cNvSpPr>
          <p:nvPr>
            <p:ph type="body" idx="21"/>
          </p:nvPr>
        </p:nvSpPr>
        <p:spPr>
          <a:xfrm>
            <a:off x="918176" y="5923221"/>
            <a:ext cx="8818948" cy="934779"/>
          </a:xfrm>
          <a:prstGeom prst="rect">
            <a:avLst/>
          </a:prstGeom>
        </p:spPr>
        <p:txBody>
          <a:bodyPr/>
          <a:lstStyle/>
          <a:p>
            <a:r>
              <a:rPr lang="en-US" dirty="0">
                <a:solidFill>
                  <a:schemeClr val="bg1"/>
                </a:solidFill>
              </a:rPr>
              <a:t>PATHWAY TO IT.</a:t>
            </a:r>
          </a:p>
          <a:p>
            <a:br>
              <a:rPr lang="en-US" dirty="0">
                <a:solidFill>
                  <a:schemeClr val="bg1"/>
                </a:solidFill>
              </a:rPr>
            </a:br>
            <a:r>
              <a:rPr lang="en-US" dirty="0">
                <a:solidFill>
                  <a:schemeClr val="bg1"/>
                </a:solidFill>
              </a:rPr>
              <a:t>CORPORATE PRACTICE OF IT.</a:t>
            </a:r>
            <a:endParaRPr lang="en-US" dirty="0"/>
          </a:p>
        </p:txBody>
      </p:sp>
      <p:sp>
        <p:nvSpPr>
          <p:cNvPr id="165" name="Slide bullet text"/>
          <p:cNvSpPr txBox="1">
            <a:spLocks noGrp="1"/>
          </p:cNvSpPr>
          <p:nvPr>
            <p:ph type="body" idx="1"/>
          </p:nvPr>
        </p:nvSpPr>
        <p:spPr>
          <a:xfrm>
            <a:off x="9354438" y="3087083"/>
            <a:ext cx="15675061" cy="7733496"/>
          </a:xfrm>
          <a:prstGeom prst="rect">
            <a:avLst/>
          </a:prstGeom>
        </p:spPr>
        <p:txBody>
          <a:bodyPr/>
          <a:lstStyle/>
          <a:p>
            <a:pPr marL="0" indent="0" algn="ctr">
              <a:buNone/>
            </a:pPr>
            <a:r>
              <a:rPr lang="en-US" dirty="0"/>
              <a:t>What does the Bible say about justice?</a:t>
            </a:r>
          </a:p>
          <a:p>
            <a:pPr marL="0" indent="0" algn="ctr">
              <a:buNone/>
            </a:pPr>
            <a:r>
              <a:rPr lang="en-US" dirty="0"/>
              <a:t>What does the Bible say about the church’s role?</a:t>
            </a:r>
          </a:p>
          <a:p>
            <a:pPr marL="0" indent="0" algn="ctr">
              <a:buNone/>
            </a:pPr>
            <a:r>
              <a:rPr lang="en-US" dirty="0"/>
              <a:t>What do we believe about the Gospel and the poor?</a:t>
            </a:r>
          </a:p>
          <a:p>
            <a:pPr marL="0" indent="0" algn="ctr">
              <a:buNone/>
            </a:pPr>
            <a:r>
              <a:rPr lang="en-US" dirty="0"/>
              <a:t>What are we called to?</a:t>
            </a:r>
          </a:p>
          <a:p>
            <a:pPr marL="0" indent="0">
              <a:buNone/>
            </a:pPr>
            <a:endParaRPr dirty="0"/>
          </a:p>
        </p:txBody>
      </p:sp>
    </p:spTree>
    <p:extLst>
      <p:ext uri="{BB962C8B-B14F-4D97-AF65-F5344CB8AC3E}">
        <p14:creationId xmlns:p14="http://schemas.microsoft.com/office/powerpoint/2010/main" val="28282104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xfrm>
            <a:off x="918176" y="3087083"/>
            <a:ext cx="11273824" cy="1583027"/>
          </a:xfrm>
          <a:prstGeom prst="rect">
            <a:avLst/>
          </a:prstGeom>
        </p:spPr>
        <p:txBody>
          <a:bodyPr/>
          <a:lstStyle/>
          <a:p>
            <a:pPr lvl="0"/>
            <a:r>
              <a:rPr lang="en-US" sz="6100" spc="1403" dirty="0">
                <a:solidFill>
                  <a:schemeClr val="bg1"/>
                </a:solidFill>
                <a:latin typeface="Avenir Book"/>
                <a:sym typeface="Avenir Book"/>
              </a:rPr>
              <a:t>THEOLOGY AROUND IT.</a:t>
            </a:r>
            <a:br>
              <a:rPr lang="en-US" sz="6100" spc="1403" dirty="0">
                <a:solidFill>
                  <a:schemeClr val="bg1"/>
                </a:solidFill>
                <a:latin typeface="Avenir Book"/>
                <a:sym typeface="Avenir Book"/>
              </a:rPr>
            </a:br>
            <a:br>
              <a:rPr lang="en-US" sz="6100" spc="1403" dirty="0">
                <a:solidFill>
                  <a:schemeClr val="bg1"/>
                </a:solidFill>
                <a:latin typeface="Avenir Book"/>
                <a:sym typeface="Avenir Book"/>
              </a:rPr>
            </a:br>
            <a:br>
              <a:rPr lang="en-US" dirty="0"/>
            </a:br>
            <a:br>
              <a:rPr lang="en-US" dirty="0"/>
            </a:br>
            <a:br>
              <a:rPr lang="en-US" dirty="0"/>
            </a:br>
            <a:endParaRPr dirty="0"/>
          </a:p>
        </p:txBody>
      </p:sp>
      <p:sp>
        <p:nvSpPr>
          <p:cNvPr id="164" name="Slide Subtitle"/>
          <p:cNvSpPr txBox="1">
            <a:spLocks noGrp="1"/>
          </p:cNvSpPr>
          <p:nvPr>
            <p:ph type="body" idx="21"/>
          </p:nvPr>
        </p:nvSpPr>
        <p:spPr>
          <a:xfrm>
            <a:off x="918176" y="5923221"/>
            <a:ext cx="8818948" cy="934779"/>
          </a:xfrm>
          <a:prstGeom prst="rect">
            <a:avLst/>
          </a:prstGeom>
        </p:spPr>
        <p:txBody>
          <a:bodyPr/>
          <a:lstStyle/>
          <a:p>
            <a:r>
              <a:rPr lang="en-US" sz="10100" spc="0" dirty="0">
                <a:solidFill>
                  <a:srgbClr val="50ACDF"/>
                </a:solidFill>
                <a:latin typeface="+mn-lt"/>
                <a:ea typeface="+mn-ea"/>
                <a:cs typeface="+mn-cs"/>
                <a:sym typeface="Avenir Black"/>
              </a:rPr>
              <a:t>PATHWAY TO IT.</a:t>
            </a:r>
          </a:p>
          <a:p>
            <a:br>
              <a:rPr lang="en-US" dirty="0">
                <a:solidFill>
                  <a:schemeClr val="bg1"/>
                </a:solidFill>
              </a:rPr>
            </a:br>
            <a:r>
              <a:rPr lang="en-US" dirty="0">
                <a:solidFill>
                  <a:schemeClr val="bg1"/>
                </a:solidFill>
              </a:rPr>
              <a:t>CORPORATE PRACTICE OF IT.</a:t>
            </a:r>
            <a:endParaRPr lang="en-US" dirty="0"/>
          </a:p>
        </p:txBody>
      </p:sp>
      <p:sp>
        <p:nvSpPr>
          <p:cNvPr id="165" name="Slide bullet text"/>
          <p:cNvSpPr txBox="1">
            <a:spLocks noGrp="1"/>
          </p:cNvSpPr>
          <p:nvPr>
            <p:ph type="body" idx="1"/>
          </p:nvPr>
        </p:nvSpPr>
        <p:spPr>
          <a:xfrm>
            <a:off x="9391134" y="4766858"/>
            <a:ext cx="15675061" cy="7733496"/>
          </a:xfrm>
          <a:prstGeom prst="rect">
            <a:avLst/>
          </a:prstGeom>
        </p:spPr>
        <p:txBody>
          <a:bodyPr>
            <a:normAutofit/>
          </a:bodyPr>
          <a:lstStyle/>
          <a:p>
            <a:pPr marL="0" indent="0" algn="ctr">
              <a:buNone/>
            </a:pPr>
            <a:r>
              <a:rPr lang="en-US" dirty="0"/>
              <a:t>Assess Your City</a:t>
            </a:r>
          </a:p>
          <a:p>
            <a:pPr marL="0" indent="0" algn="ctr">
              <a:buNone/>
            </a:pPr>
            <a:r>
              <a:rPr lang="en-US" dirty="0"/>
              <a:t>Assess Yourself</a:t>
            </a:r>
          </a:p>
          <a:p>
            <a:pPr marL="0" indent="0" algn="ctr">
              <a:buNone/>
            </a:pPr>
            <a:r>
              <a:rPr lang="en-US" dirty="0"/>
              <a:t>Friendship</a:t>
            </a:r>
          </a:p>
          <a:p>
            <a:pPr marL="0" indent="0" algn="ctr">
              <a:buNone/>
            </a:pPr>
            <a:r>
              <a:rPr lang="en-US" dirty="0"/>
              <a:t>Learning</a:t>
            </a:r>
          </a:p>
          <a:p>
            <a:pPr marL="0" indent="0" algn="ctr">
              <a:buNone/>
            </a:pPr>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41353461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1206498" y="826873"/>
            <a:ext cx="21971004" cy="4648200"/>
          </a:xfrm>
          <a:prstGeom prst="rect">
            <a:avLst/>
          </a:prstGeom>
        </p:spPr>
        <p:txBody>
          <a:bodyPr/>
          <a:lstStyle/>
          <a:p>
            <a:pPr marL="0" lvl="0" indent="0" rtl="0">
              <a:spcBef>
                <a:spcPts val="0"/>
              </a:spcBef>
              <a:spcAft>
                <a:spcPts val="0"/>
              </a:spcAft>
            </a:pPr>
            <a:r>
              <a:rPr lang="en-US" sz="6600" dirty="0"/>
              <a:t>SCAN FOR CITY ASSESSMENT!</a:t>
            </a:r>
            <a:br>
              <a:rPr lang="en-US" sz="6600" dirty="0"/>
            </a:br>
            <a:endParaRPr lang="en-US" dirty="0"/>
          </a:p>
        </p:txBody>
      </p:sp>
      <p:pic>
        <p:nvPicPr>
          <p:cNvPr id="2" name="Google Shape;162;g2c2f0f46404_0_8">
            <a:extLst>
              <a:ext uri="{FF2B5EF4-FFF2-40B4-BE49-F238E27FC236}">
                <a16:creationId xmlns:a16="http://schemas.microsoft.com/office/drawing/2014/main" id="{218C7F7B-8493-1646-5ABC-9645A6540114}"/>
              </a:ext>
            </a:extLst>
          </p:cNvPr>
          <p:cNvPicPr preferRelativeResize="0"/>
          <p:nvPr/>
        </p:nvPicPr>
        <p:blipFill>
          <a:blip r:embed="rId2">
            <a:alphaModFix/>
          </a:blip>
          <a:stretch>
            <a:fillRect/>
          </a:stretch>
        </p:blipFill>
        <p:spPr>
          <a:xfrm>
            <a:off x="9147808" y="4391174"/>
            <a:ext cx="5454017" cy="5786363"/>
          </a:xfrm>
          <a:prstGeom prst="rect">
            <a:avLst/>
          </a:prstGeom>
          <a:noFill/>
          <a:ln>
            <a:noFill/>
          </a:ln>
        </p:spPr>
      </p:pic>
    </p:spTree>
    <p:extLst>
      <p:ext uri="{BB962C8B-B14F-4D97-AF65-F5344CB8AC3E}">
        <p14:creationId xmlns:p14="http://schemas.microsoft.com/office/powerpoint/2010/main" val="1812579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xfrm>
            <a:off x="918176" y="3087083"/>
            <a:ext cx="11273824" cy="1583027"/>
          </a:xfrm>
          <a:prstGeom prst="rect">
            <a:avLst/>
          </a:prstGeom>
        </p:spPr>
        <p:txBody>
          <a:bodyPr/>
          <a:lstStyle/>
          <a:p>
            <a:pPr lvl="0"/>
            <a:r>
              <a:rPr lang="en-US" sz="6100" spc="1403" dirty="0">
                <a:solidFill>
                  <a:schemeClr val="bg1"/>
                </a:solidFill>
                <a:latin typeface="Avenir Book"/>
                <a:sym typeface="Avenir Book"/>
              </a:rPr>
              <a:t>THEOLOGY AROUND IT.</a:t>
            </a:r>
            <a:br>
              <a:rPr lang="en-US" sz="6100" spc="1403" dirty="0">
                <a:solidFill>
                  <a:schemeClr val="bg1"/>
                </a:solidFill>
                <a:latin typeface="Avenir Book"/>
                <a:sym typeface="Avenir Book"/>
              </a:rPr>
            </a:br>
            <a:br>
              <a:rPr lang="en-US" sz="6100" spc="1403" dirty="0">
                <a:solidFill>
                  <a:schemeClr val="bg1"/>
                </a:solidFill>
                <a:latin typeface="Avenir Book"/>
                <a:sym typeface="Avenir Book"/>
              </a:rPr>
            </a:br>
            <a:br>
              <a:rPr lang="en-US" dirty="0"/>
            </a:br>
            <a:br>
              <a:rPr lang="en-US" dirty="0"/>
            </a:br>
            <a:br>
              <a:rPr lang="en-US" dirty="0"/>
            </a:br>
            <a:endParaRPr dirty="0"/>
          </a:p>
        </p:txBody>
      </p:sp>
      <p:sp>
        <p:nvSpPr>
          <p:cNvPr id="164" name="Slide Subtitle"/>
          <p:cNvSpPr txBox="1">
            <a:spLocks noGrp="1"/>
          </p:cNvSpPr>
          <p:nvPr>
            <p:ph type="body" idx="21"/>
          </p:nvPr>
        </p:nvSpPr>
        <p:spPr>
          <a:xfrm>
            <a:off x="918176" y="5923221"/>
            <a:ext cx="8818948" cy="934779"/>
          </a:xfrm>
          <a:prstGeom prst="rect">
            <a:avLst/>
          </a:prstGeom>
        </p:spPr>
        <p:txBody>
          <a:bodyPr/>
          <a:lstStyle/>
          <a:p>
            <a:r>
              <a:rPr lang="en-US" dirty="0">
                <a:solidFill>
                  <a:schemeClr val="bg1"/>
                </a:solidFill>
                <a:ea typeface="+mn-ea"/>
                <a:cs typeface="+mn-cs"/>
                <a:sym typeface="Avenir Black"/>
              </a:rPr>
              <a:t>PATHWAY TO IT.</a:t>
            </a:r>
          </a:p>
          <a:p>
            <a:br>
              <a:rPr lang="en-US" dirty="0">
                <a:solidFill>
                  <a:schemeClr val="bg1"/>
                </a:solidFill>
              </a:rPr>
            </a:br>
            <a:r>
              <a:rPr lang="en-US" sz="10100" spc="0" dirty="0">
                <a:solidFill>
                  <a:srgbClr val="50ACDF"/>
                </a:solidFill>
                <a:latin typeface="+mn-lt"/>
                <a:ea typeface="+mn-ea"/>
                <a:cs typeface="+mn-cs"/>
              </a:rPr>
              <a:t>CORPORATE PRACTICE OF IT.</a:t>
            </a:r>
          </a:p>
        </p:txBody>
      </p:sp>
      <p:sp>
        <p:nvSpPr>
          <p:cNvPr id="165" name="Slide bullet text"/>
          <p:cNvSpPr txBox="1">
            <a:spLocks noGrp="1"/>
          </p:cNvSpPr>
          <p:nvPr>
            <p:ph type="body" idx="1"/>
          </p:nvPr>
        </p:nvSpPr>
        <p:spPr>
          <a:xfrm>
            <a:off x="12579178" y="4275438"/>
            <a:ext cx="11597330" cy="6870356"/>
          </a:xfrm>
          <a:prstGeom prst="rect">
            <a:avLst/>
          </a:prstGeom>
        </p:spPr>
        <p:txBody>
          <a:bodyPr>
            <a:normAutofit/>
          </a:bodyPr>
          <a:lstStyle/>
          <a:p>
            <a:pPr marL="0" indent="0" algn="ctr">
              <a:buNone/>
            </a:pPr>
            <a:r>
              <a:rPr lang="en-US" dirty="0"/>
              <a:t>Build opportunities for justice into the rhythms of your church.</a:t>
            </a:r>
          </a:p>
          <a:p>
            <a:pPr marL="0" indent="0" algn="ctr">
              <a:buNone/>
            </a:pPr>
            <a:r>
              <a:rPr lang="en-US" dirty="0"/>
              <a:t>Practice engaging your city often.</a:t>
            </a:r>
          </a:p>
          <a:p>
            <a:pPr marL="0" indent="0" algn="ctr">
              <a:buNone/>
            </a:pPr>
            <a:r>
              <a:rPr lang="en-US" dirty="0"/>
              <a:t>Leaders go first.</a:t>
            </a:r>
          </a:p>
          <a:p>
            <a:pPr marL="0" indent="0" algn="ctr">
              <a:buNone/>
            </a:pPr>
            <a:endParaRPr lang="en-US" sz="10100" cap="all" dirty="0">
              <a:solidFill>
                <a:srgbClr val="50ACDF"/>
              </a:solidFill>
              <a:latin typeface="+mn-lt"/>
              <a:ea typeface="+mn-ea"/>
              <a:cs typeface="+mn-cs"/>
            </a:endParaRP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28026471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resentation Title"/>
          <p:cNvSpPr txBox="1">
            <a:spLocks noGrp="1"/>
          </p:cNvSpPr>
          <p:nvPr>
            <p:ph type="title"/>
          </p:nvPr>
        </p:nvSpPr>
        <p:spPr>
          <a:prstGeom prst="rect">
            <a:avLst/>
          </a:prstGeom>
        </p:spPr>
        <p:txBody>
          <a:bodyPr/>
          <a:lstStyle/>
          <a:p>
            <a:r>
              <a:rPr lang="en-US" dirty="0"/>
              <a:t>ENGAGE YOUR CITY</a:t>
            </a:r>
            <a:endParaRPr dirty="0"/>
          </a:p>
        </p:txBody>
      </p:sp>
      <p:sp>
        <p:nvSpPr>
          <p:cNvPr id="156" name="First Last"/>
          <p:cNvSpPr txBox="1">
            <a:spLocks noGrp="1"/>
          </p:cNvSpPr>
          <p:nvPr>
            <p:ph type="body" idx="21"/>
          </p:nvPr>
        </p:nvSpPr>
        <p:spPr>
          <a:prstGeom prst="rect">
            <a:avLst/>
          </a:prstGeom>
        </p:spPr>
        <p:txBody>
          <a:bodyPr/>
          <a:lstStyle/>
          <a:p>
            <a:r>
              <a:rPr lang="en-US" dirty="0"/>
              <a:t>CASSIE HAMMETT</a:t>
            </a:r>
            <a:endParaRPr dirty="0"/>
          </a:p>
        </p:txBody>
      </p:sp>
    </p:spTree>
    <p:extLst>
      <p:ext uri="{BB962C8B-B14F-4D97-AF65-F5344CB8AC3E}">
        <p14:creationId xmlns:p14="http://schemas.microsoft.com/office/powerpoint/2010/main" val="39389041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617838" y="3978876"/>
            <a:ext cx="22559662" cy="5203224"/>
          </a:xfrm>
          <a:prstGeom prst="rect">
            <a:avLst/>
          </a:prstGeom>
        </p:spPr>
        <p:txBody>
          <a:bodyPr/>
          <a:lstStyle/>
          <a:p>
            <a:pPr marL="0" lvl="0" indent="0" algn="ctr" rtl="0">
              <a:lnSpc>
                <a:spcPct val="90000"/>
              </a:lnSpc>
              <a:spcBef>
                <a:spcPts val="1000"/>
              </a:spcBef>
              <a:spcAft>
                <a:spcPts val="0"/>
              </a:spcAft>
              <a:buSzPts val="5200"/>
              <a:buNone/>
            </a:pPr>
            <a:r>
              <a:rPr lang="en-US" sz="5400" dirty="0"/>
              <a:t>SEND RELIEF IS HERE FOR YOU!</a:t>
            </a:r>
          </a:p>
        </p:txBody>
      </p:sp>
    </p:spTree>
    <p:extLst>
      <p:ext uri="{BB962C8B-B14F-4D97-AF65-F5344CB8AC3E}">
        <p14:creationId xmlns:p14="http://schemas.microsoft.com/office/powerpoint/2010/main" val="12835825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0;g168e345b43177231_12">
            <a:extLst>
              <a:ext uri="{FF2B5EF4-FFF2-40B4-BE49-F238E27FC236}">
                <a16:creationId xmlns:a16="http://schemas.microsoft.com/office/drawing/2014/main" id="{58BC0B3C-030A-216B-7652-C6BEAC4DF736}"/>
              </a:ext>
            </a:extLst>
          </p:cNvPr>
          <p:cNvPicPr preferRelativeResize="0"/>
          <p:nvPr/>
        </p:nvPicPr>
        <p:blipFill rotWithShape="1">
          <a:blip r:embed="rId2">
            <a:alphaModFix/>
          </a:blip>
          <a:srcRect/>
          <a:stretch/>
        </p:blipFill>
        <p:spPr>
          <a:xfrm>
            <a:off x="1885950" y="2000250"/>
            <a:ext cx="11315700" cy="7800975"/>
          </a:xfrm>
          <a:prstGeom prst="rect">
            <a:avLst/>
          </a:prstGeom>
          <a:noFill/>
          <a:ln>
            <a:noFill/>
          </a:ln>
        </p:spPr>
      </p:pic>
      <p:pic>
        <p:nvPicPr>
          <p:cNvPr id="3" name="Google Shape;189;g168e345b43177231_12">
            <a:extLst>
              <a:ext uri="{FF2B5EF4-FFF2-40B4-BE49-F238E27FC236}">
                <a16:creationId xmlns:a16="http://schemas.microsoft.com/office/drawing/2014/main" id="{DA2E5CE2-C214-D29A-BC75-75D5BBE2612A}"/>
              </a:ext>
            </a:extLst>
          </p:cNvPr>
          <p:cNvPicPr preferRelativeResize="0"/>
          <p:nvPr/>
        </p:nvPicPr>
        <p:blipFill rotWithShape="1">
          <a:blip r:embed="rId3">
            <a:alphaModFix/>
          </a:blip>
          <a:srcRect/>
          <a:stretch/>
        </p:blipFill>
        <p:spPr>
          <a:xfrm>
            <a:off x="16305626" y="3486150"/>
            <a:ext cx="4954174" cy="4962448"/>
          </a:xfrm>
          <a:prstGeom prst="rect">
            <a:avLst/>
          </a:prstGeom>
          <a:noFill/>
          <a:ln>
            <a:noFill/>
          </a:ln>
        </p:spPr>
      </p:pic>
    </p:spTree>
    <p:extLst>
      <p:ext uri="{BB962C8B-B14F-4D97-AF65-F5344CB8AC3E}">
        <p14:creationId xmlns:p14="http://schemas.microsoft.com/office/powerpoint/2010/main" val="353727850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5;g27c132c7a28_1_11">
            <a:extLst>
              <a:ext uri="{FF2B5EF4-FFF2-40B4-BE49-F238E27FC236}">
                <a16:creationId xmlns:a16="http://schemas.microsoft.com/office/drawing/2014/main" id="{4FEEDC9D-63BC-A803-6F20-3AFB79E2F825}"/>
              </a:ext>
            </a:extLst>
          </p:cNvPr>
          <p:cNvPicPr preferRelativeResize="0"/>
          <p:nvPr/>
        </p:nvPicPr>
        <p:blipFill rotWithShape="1">
          <a:blip r:embed="rId2">
            <a:alphaModFix/>
          </a:blip>
          <a:srcRect l="2873" r="2589" b="3408"/>
          <a:stretch/>
        </p:blipFill>
        <p:spPr>
          <a:xfrm>
            <a:off x="3124200" y="1428750"/>
            <a:ext cx="7080575" cy="9479875"/>
          </a:xfrm>
          <a:prstGeom prst="rect">
            <a:avLst/>
          </a:prstGeom>
          <a:noFill/>
          <a:ln>
            <a:noFill/>
          </a:ln>
        </p:spPr>
      </p:pic>
      <p:pic>
        <p:nvPicPr>
          <p:cNvPr id="5" name="Google Shape;196;g27c132c7a28_1_11">
            <a:extLst>
              <a:ext uri="{FF2B5EF4-FFF2-40B4-BE49-F238E27FC236}">
                <a16:creationId xmlns:a16="http://schemas.microsoft.com/office/drawing/2014/main" id="{F61C2A7C-780C-D195-E551-381EA6866933}"/>
              </a:ext>
            </a:extLst>
          </p:cNvPr>
          <p:cNvPicPr preferRelativeResize="0"/>
          <p:nvPr/>
        </p:nvPicPr>
        <p:blipFill rotWithShape="1">
          <a:blip r:embed="rId3">
            <a:alphaModFix/>
          </a:blip>
          <a:srcRect/>
          <a:stretch/>
        </p:blipFill>
        <p:spPr>
          <a:xfrm>
            <a:off x="14991176" y="3638624"/>
            <a:ext cx="5468524" cy="5812675"/>
          </a:xfrm>
          <a:prstGeom prst="rect">
            <a:avLst/>
          </a:prstGeom>
          <a:noFill/>
          <a:ln>
            <a:noFill/>
          </a:ln>
        </p:spPr>
      </p:pic>
    </p:spTree>
    <p:extLst>
      <p:ext uri="{BB962C8B-B14F-4D97-AF65-F5344CB8AC3E}">
        <p14:creationId xmlns:p14="http://schemas.microsoft.com/office/powerpoint/2010/main" val="11983164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prstGeom prst="rect">
            <a:avLst/>
          </a:prstGeom>
        </p:spPr>
        <p:txBody>
          <a:bodyPr/>
          <a:lstStyle/>
          <a:p>
            <a:pPr marL="0" lvl="0" indent="0" rtl="0">
              <a:spcBef>
                <a:spcPts val="0"/>
              </a:spcBef>
              <a:spcAft>
                <a:spcPts val="0"/>
              </a:spcAft>
            </a:pPr>
            <a:r>
              <a:rPr lang="en-US" sz="6600" dirty="0"/>
              <a:t>THE GOSPEL CHANGES LIVES, </a:t>
            </a:r>
            <a:br>
              <a:rPr lang="en-US" sz="6600" dirty="0"/>
            </a:br>
            <a:r>
              <a:rPr lang="en-US" sz="6600" dirty="0"/>
              <a:t>FAMILIES &amp; COMMUNITIES</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1206496" y="1779373"/>
            <a:ext cx="21971004" cy="10898659"/>
          </a:xfrm>
          <a:prstGeom prst="rect">
            <a:avLst/>
          </a:prstGeom>
        </p:spPr>
        <p:txBody>
          <a:bodyPr/>
          <a:lstStyle/>
          <a:p>
            <a:pPr lvl="0"/>
            <a:r>
              <a:rPr lang="en-US" dirty="0"/>
              <a:t>Let’s lay some groundwork…</a:t>
            </a:r>
            <a:br>
              <a:rPr lang="en-US" dirty="0"/>
            </a:br>
            <a:br>
              <a:rPr lang="en-US" dirty="0"/>
            </a:br>
            <a:br>
              <a:rPr lang="en-US" dirty="0"/>
            </a:br>
            <a:r>
              <a:rPr lang="en-US" dirty="0"/>
              <a:t>Your church is called to expand the Kingdom of God in your city. </a:t>
            </a:r>
            <a:br>
              <a:rPr lang="en-US" dirty="0"/>
            </a:br>
            <a:r>
              <a:rPr lang="en-US" dirty="0"/>
              <a:t> </a:t>
            </a:r>
            <a:br>
              <a:rPr lang="en-US" dirty="0"/>
            </a:br>
            <a:br>
              <a:rPr lang="en-US" dirty="0"/>
            </a:br>
            <a:r>
              <a:rPr lang="en-US" dirty="0"/>
              <a:t>When the Kingdom of God expands, your city, as a result, becomes a better-more just place to live.</a:t>
            </a:r>
            <a:br>
              <a:rPr lang="en-US" dirty="0"/>
            </a:br>
            <a:br>
              <a:rPr lang="en-US" dirty="0"/>
            </a:br>
            <a:endParaRPr lang="en-US" dirty="0"/>
          </a:p>
        </p:txBody>
      </p:sp>
    </p:spTree>
    <p:extLst>
      <p:ext uri="{BB962C8B-B14F-4D97-AF65-F5344CB8AC3E}">
        <p14:creationId xmlns:p14="http://schemas.microsoft.com/office/powerpoint/2010/main" val="26481988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1206496" y="1779373"/>
            <a:ext cx="21971004" cy="10898659"/>
          </a:xfrm>
          <a:prstGeom prst="rect">
            <a:avLst/>
          </a:prstGeom>
        </p:spPr>
        <p:txBody>
          <a:bodyPr/>
          <a:lstStyle/>
          <a:p>
            <a:pPr lvl="0"/>
            <a:r>
              <a:rPr lang="en-US" dirty="0"/>
              <a:t>The people in your church are called to live the life of a Jesus follower.</a:t>
            </a:r>
            <a:br>
              <a:rPr lang="en-US" dirty="0"/>
            </a:br>
            <a:br>
              <a:rPr lang="en-US" dirty="0"/>
            </a:br>
            <a:br>
              <a:rPr lang="en-US" dirty="0"/>
            </a:br>
            <a:r>
              <a:rPr lang="en-US" dirty="0"/>
              <a:t>Jesus transforms sinful people into people who see the world through His eyes.</a:t>
            </a:r>
            <a:br>
              <a:rPr lang="en-US" dirty="0"/>
            </a:br>
            <a:br>
              <a:rPr lang="en-US" dirty="0"/>
            </a:br>
            <a:br>
              <a:rPr lang="en-US" dirty="0"/>
            </a:br>
            <a:r>
              <a:rPr lang="en-US" dirty="0"/>
              <a:t>Jesus transforms us into JUST people. Justice isn’t something to “DO”, it is a way to BE.  </a:t>
            </a:r>
            <a:br>
              <a:rPr lang="en-US" dirty="0"/>
            </a:br>
            <a:endParaRPr lang="en-US" dirty="0"/>
          </a:p>
        </p:txBody>
      </p:sp>
    </p:spTree>
    <p:extLst>
      <p:ext uri="{BB962C8B-B14F-4D97-AF65-F5344CB8AC3E}">
        <p14:creationId xmlns:p14="http://schemas.microsoft.com/office/powerpoint/2010/main" val="39503397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xfrm>
            <a:off x="1206496" y="1779373"/>
            <a:ext cx="21971004" cy="10898659"/>
          </a:xfrm>
          <a:prstGeom prst="rect">
            <a:avLst/>
          </a:prstGeom>
        </p:spPr>
        <p:txBody>
          <a:bodyPr/>
          <a:lstStyle/>
          <a:p>
            <a:pPr lvl="0"/>
            <a:r>
              <a:rPr lang="en-US" dirty="0"/>
              <a:t>Engaging your city will always involve your city’s greatest needs.</a:t>
            </a:r>
            <a:br>
              <a:rPr lang="en-US" dirty="0"/>
            </a:br>
            <a:br>
              <a:rPr lang="en-US" dirty="0"/>
            </a:br>
            <a:br>
              <a:rPr lang="en-US" dirty="0"/>
            </a:br>
            <a:br>
              <a:rPr lang="en-US" dirty="0"/>
            </a:br>
            <a:r>
              <a:rPr lang="en-US" dirty="0"/>
              <a:t>Engaging your city will always include the vulnerable, the poor and the injustices that exist.</a:t>
            </a:r>
            <a:br>
              <a:rPr lang="en-US" dirty="0"/>
            </a:br>
            <a:endParaRPr lang="en-US" dirty="0"/>
          </a:p>
        </p:txBody>
      </p:sp>
    </p:spTree>
    <p:extLst>
      <p:ext uri="{BB962C8B-B14F-4D97-AF65-F5344CB8AC3E}">
        <p14:creationId xmlns:p14="http://schemas.microsoft.com/office/powerpoint/2010/main" val="24802931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ection Title"/>
          <p:cNvSpPr txBox="1">
            <a:spLocks noGrp="1"/>
          </p:cNvSpPr>
          <p:nvPr>
            <p:ph type="title"/>
          </p:nvPr>
        </p:nvSpPr>
        <p:spPr>
          <a:prstGeom prst="rect">
            <a:avLst/>
          </a:prstGeom>
        </p:spPr>
        <p:txBody>
          <a:bodyPr/>
          <a:lstStyle/>
          <a:p>
            <a:pPr marL="0" lvl="0" indent="0" algn="ctr" rtl="0">
              <a:lnSpc>
                <a:spcPct val="100000"/>
              </a:lnSpc>
              <a:spcBef>
                <a:spcPts val="0"/>
              </a:spcBef>
              <a:spcAft>
                <a:spcPts val="0"/>
              </a:spcAft>
              <a:buClr>
                <a:srgbClr val="10294C"/>
              </a:buClr>
              <a:buSzPts val="3960"/>
              <a:buFont typeface="Fjalla One"/>
              <a:buNone/>
            </a:pPr>
            <a:r>
              <a:rPr lang="en-US" sz="6600" dirty="0"/>
              <a:t>WHAT IS JUSTICE &amp; WHAT IS THE CHURCH’S ROLE IN IT?</a:t>
            </a:r>
            <a:br>
              <a:rPr lang="en-US" sz="6600" dirty="0"/>
            </a:br>
            <a:br>
              <a:rPr lang="en-US" sz="6600" dirty="0"/>
            </a:br>
            <a:r>
              <a:rPr lang="en-US" sz="6600" dirty="0"/>
              <a:t>HOW DO WE PRACTICALLY DO THIS?</a:t>
            </a:r>
          </a:p>
        </p:txBody>
      </p:sp>
    </p:spTree>
    <p:extLst>
      <p:ext uri="{BB962C8B-B14F-4D97-AF65-F5344CB8AC3E}">
        <p14:creationId xmlns:p14="http://schemas.microsoft.com/office/powerpoint/2010/main" val="16736765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prstGeom prst="rect">
            <a:avLst/>
          </a:prstGeom>
        </p:spPr>
        <p:txBody>
          <a:bodyPr/>
          <a:lstStyle/>
          <a:p>
            <a:r>
              <a:rPr lang="en-US" dirty="0"/>
              <a:t>REFRAMING JUSTICE:</a:t>
            </a:r>
            <a:endParaRPr dirty="0"/>
          </a:p>
        </p:txBody>
      </p:sp>
      <p:sp>
        <p:nvSpPr>
          <p:cNvPr id="165" name="Slide bullet text"/>
          <p:cNvSpPr txBox="1">
            <a:spLocks noGrp="1"/>
          </p:cNvSpPr>
          <p:nvPr>
            <p:ph type="body" idx="1"/>
          </p:nvPr>
        </p:nvSpPr>
        <p:spPr>
          <a:xfrm>
            <a:off x="1206500" y="2729994"/>
            <a:ext cx="21971000" cy="8256011"/>
          </a:xfrm>
          <a:prstGeom prst="rect">
            <a:avLst/>
          </a:prstGeom>
        </p:spPr>
        <p:txBody>
          <a:bodyPr>
            <a:normAutofit/>
          </a:bodyPr>
          <a:lstStyle/>
          <a:p>
            <a:r>
              <a:rPr lang="en-US" sz="4800" dirty="0"/>
              <a:t>All humans are created in the image of God and are equal before God, therefore have the right to be treated with dignity and fairness, no matter who you are.</a:t>
            </a:r>
          </a:p>
          <a:p>
            <a:r>
              <a:rPr lang="en-US" dirty="0"/>
              <a:t>God’s people are called to do “righteousness &amp; justice”.</a:t>
            </a:r>
          </a:p>
          <a:p>
            <a:pPr lvl="2"/>
            <a:r>
              <a:rPr lang="en-US" dirty="0"/>
              <a:t>Righteousness (</a:t>
            </a:r>
            <a:r>
              <a:rPr lang="en-US" dirty="0" err="1"/>
              <a:t>tzedek</a:t>
            </a:r>
            <a:r>
              <a:rPr lang="en-US" dirty="0"/>
              <a:t>)- ethical standard that refers to right relationships between people; it’s about treating others as the image of God.</a:t>
            </a:r>
          </a:p>
          <a:p>
            <a:pPr lvl="2"/>
            <a:r>
              <a:rPr lang="en-US" dirty="0"/>
              <a:t>Justice (</a:t>
            </a:r>
            <a:r>
              <a:rPr lang="en-US" dirty="0" err="1"/>
              <a:t>mishpat</a:t>
            </a:r>
            <a:r>
              <a:rPr lang="en-US" dirty="0"/>
              <a:t>)- restorative; seeking out vulnerable people who are being taken advantage of and caring for them.  It means taking steps to advocate for the vulnerable and changing social structures to prevent injustice.</a:t>
            </a:r>
          </a:p>
          <a:p>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lide Title"/>
          <p:cNvSpPr txBox="1">
            <a:spLocks noGrp="1"/>
          </p:cNvSpPr>
          <p:nvPr>
            <p:ph type="title"/>
          </p:nvPr>
        </p:nvSpPr>
        <p:spPr>
          <a:prstGeom prst="rect">
            <a:avLst/>
          </a:prstGeom>
        </p:spPr>
        <p:txBody>
          <a:bodyPr/>
          <a:lstStyle/>
          <a:p>
            <a:r>
              <a:rPr lang="en-US" dirty="0"/>
              <a:t>MERCY VS. JUSTICE</a:t>
            </a:r>
            <a:endParaRPr dirty="0"/>
          </a:p>
        </p:txBody>
      </p:sp>
      <p:sp>
        <p:nvSpPr>
          <p:cNvPr id="165" name="Slide bullet text"/>
          <p:cNvSpPr txBox="1">
            <a:spLocks noGrp="1"/>
          </p:cNvSpPr>
          <p:nvPr>
            <p:ph type="body" idx="1"/>
          </p:nvPr>
        </p:nvSpPr>
        <p:spPr>
          <a:xfrm>
            <a:off x="1206500" y="2729994"/>
            <a:ext cx="21971000" cy="8256011"/>
          </a:xfrm>
          <a:prstGeom prst="rect">
            <a:avLst/>
          </a:prstGeom>
        </p:spPr>
        <p:txBody>
          <a:bodyPr/>
          <a:lstStyle/>
          <a:p>
            <a:pPr marL="0" indent="0">
              <a:buNone/>
            </a:pPr>
            <a:r>
              <a:rPr lang="en-US" dirty="0"/>
              <a:t>When we respond to the immediate needs of the poor, we are choosing to be merciful. That is good, but that is not necessarily justice. Justice is not a response to a problem, mercy is. Justice looks beyond the problem to see how people ended up in that broken place and works to overcome barriers so they can be restored.”</a:t>
            </a:r>
          </a:p>
          <a:p>
            <a:pPr marL="0" indent="0">
              <a:buNone/>
            </a:pPr>
            <a:r>
              <a:rPr lang="en-US" dirty="0"/>
              <a:t>― Michelle Ferrigno Warren, The Power of Proximity: Moving Beyond Awareness to Action</a:t>
            </a:r>
          </a:p>
          <a:p>
            <a:endParaRPr dirty="0"/>
          </a:p>
        </p:txBody>
      </p:sp>
    </p:spTree>
    <p:extLst>
      <p:ext uri="{BB962C8B-B14F-4D97-AF65-F5344CB8AC3E}">
        <p14:creationId xmlns:p14="http://schemas.microsoft.com/office/powerpoint/2010/main" val="328630589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Black"/>
        <a:ea typeface="Avenir Black"/>
        <a:cs typeface="Avenir Black"/>
      </a:majorFont>
      <a:minorFont>
        <a:latin typeface="Avenir Black"/>
        <a:ea typeface="Avenir Black"/>
        <a:cs typeface="Avenir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Black"/>
        <a:ea typeface="Avenir Black"/>
        <a:cs typeface="Avenir Black"/>
      </a:majorFont>
      <a:minorFont>
        <a:latin typeface="Avenir Black"/>
        <a:ea typeface="Avenir Black"/>
        <a:cs typeface="Avenir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005DDE3ED0F148850BE0EF286FFFE0" ma:contentTypeVersion="17" ma:contentTypeDescription="Create a new document." ma:contentTypeScope="" ma:versionID="6d9323071d0597d748a62092c67b4bae">
  <xsd:schema xmlns:xsd="http://www.w3.org/2001/XMLSchema" xmlns:xs="http://www.w3.org/2001/XMLSchema" xmlns:p="http://schemas.microsoft.com/office/2006/metadata/properties" xmlns:ns2="b7b18062-71ef-4bc8-8573-60184d635236" xmlns:ns3="437cb193-19da-4ead-aad1-c13397854c5a" targetNamespace="http://schemas.microsoft.com/office/2006/metadata/properties" ma:root="true" ma:fieldsID="0bc7a4f071c072702bc134f14c8ac065" ns2:_="" ns3:_="">
    <xsd:import namespace="b7b18062-71ef-4bc8-8573-60184d635236"/>
    <xsd:import namespace="437cb193-19da-4ead-aad1-c13397854c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b18062-71ef-4bc8-8573-60184d6352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eeece08-28a2-4362-890a-528230c06b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7cb193-19da-4ead-aad1-c13397854c5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a5af6a0-c87b-4987-a295-a439eef85836}" ma:internalName="TaxCatchAll" ma:showField="CatchAllData" ma:web="437cb193-19da-4ead-aad1-c13397854c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b18062-71ef-4bc8-8573-60184d635236">
      <Terms xmlns="http://schemas.microsoft.com/office/infopath/2007/PartnerControls"/>
    </lcf76f155ced4ddcb4097134ff3c332f>
    <TaxCatchAll xmlns="437cb193-19da-4ead-aad1-c13397854c5a" xsi:nil="true"/>
  </documentManagement>
</p:properties>
</file>

<file path=customXml/itemProps1.xml><?xml version="1.0" encoding="utf-8"?>
<ds:datastoreItem xmlns:ds="http://schemas.openxmlformats.org/officeDocument/2006/customXml" ds:itemID="{F039DD91-4327-436A-899A-B16280DB319E}"/>
</file>

<file path=customXml/itemProps2.xml><?xml version="1.0" encoding="utf-8"?>
<ds:datastoreItem xmlns:ds="http://schemas.openxmlformats.org/officeDocument/2006/customXml" ds:itemID="{F7F1191E-3086-4D4C-B97F-86C6EECEF623}">
  <ds:schemaRefs>
    <ds:schemaRef ds:uri="http://schemas.microsoft.com/sharepoint/v3/contenttype/forms"/>
  </ds:schemaRefs>
</ds:datastoreItem>
</file>

<file path=customXml/itemProps3.xml><?xml version="1.0" encoding="utf-8"?>
<ds:datastoreItem xmlns:ds="http://schemas.openxmlformats.org/officeDocument/2006/customXml" ds:itemID="{0129C1F2-23B9-4CCE-AC06-7FCF6B3C26DE}">
  <ds:schemaRefs>
    <ds:schemaRef ds:uri="http://schemas.microsoft.com/office/2006/metadata/properties"/>
    <ds:schemaRef ds:uri="http://schemas.microsoft.com/office/infopath/2007/PartnerControls"/>
    <ds:schemaRef ds:uri="b7b18062-71ef-4bc8-8573-60184d635236"/>
    <ds:schemaRef ds:uri="437cb193-19da-4ead-aad1-c13397854c5a"/>
  </ds:schemaRefs>
</ds:datastoreItem>
</file>

<file path=docProps/app.xml><?xml version="1.0" encoding="utf-8"?>
<Properties xmlns="http://schemas.openxmlformats.org/officeDocument/2006/extended-properties" xmlns:vt="http://schemas.openxmlformats.org/officeDocument/2006/docPropsVTypes">
  <TotalTime>45</TotalTime>
  <Words>871</Words>
  <Application>Microsoft Macintosh PowerPoint</Application>
  <PresentationFormat>Custom</PresentationFormat>
  <Paragraphs>59</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Avenir Black</vt:lpstr>
      <vt:lpstr>Avenir Book</vt:lpstr>
      <vt:lpstr>Fjalla One</vt:lpstr>
      <vt:lpstr>Helvetica Neue</vt:lpstr>
      <vt:lpstr>MontserratRoman-Medium</vt:lpstr>
      <vt:lpstr>21_BasicWhite</vt:lpstr>
      <vt:lpstr>PowerPoint Presentation</vt:lpstr>
      <vt:lpstr>ENGAGE YOUR CITY</vt:lpstr>
      <vt:lpstr>THE GOSPEL CHANGES LIVES,  FAMILIES &amp; COMMUNITIES</vt:lpstr>
      <vt:lpstr>Let’s lay some groundwork…   Your church is called to expand the Kingdom of God in your city.     When the Kingdom of God expands, your city, as a result, becomes a better-more just place to live.  </vt:lpstr>
      <vt:lpstr>The people in your church are called to live the life of a Jesus follower.   Jesus transforms sinful people into people who see the world through His eyes.   Jesus transforms us into JUST people. Justice isn’t something to “DO”, it is a way to BE.   </vt:lpstr>
      <vt:lpstr>Engaging your city will always involve your city’s greatest needs.    Engaging your city will always include the vulnerable, the poor and the injustices that exist. </vt:lpstr>
      <vt:lpstr>WHAT IS JUSTICE &amp; WHAT IS THE CHURCH’S ROLE IN IT?  HOW DO WE PRACTICALLY DO THIS?</vt:lpstr>
      <vt:lpstr>REFRAMING JUSTICE:</vt:lpstr>
      <vt:lpstr>MERCY VS. JUSTICE</vt:lpstr>
      <vt:lpstr>REFRAMING JUSTICE:</vt:lpstr>
      <vt:lpstr>Justice &amp; The Church</vt:lpstr>
      <vt:lpstr>How it typically works…</vt:lpstr>
      <vt:lpstr>PowerPoint Presentation</vt:lpstr>
      <vt:lpstr>MOVING YOUR CHURCH TO ENGAGE   the POOR IN YOUR CITY</vt:lpstr>
      <vt:lpstr> THEOLOGY AROUND IT.  PATHWAY TO IT.  CORPORATE PRACTICE OF IT.    </vt:lpstr>
      <vt:lpstr>THEOLOGY AROUND IT.     </vt:lpstr>
      <vt:lpstr>THEOLOGY AROUND IT.     </vt:lpstr>
      <vt:lpstr>SCAN FOR CITY ASSESSMENT! </vt:lpstr>
      <vt:lpstr>THEOLOGY AROUND IT.     </vt:lpstr>
      <vt:lpstr>SEND RELIEF IS HERE FOR YOU!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Spencer, Dailantra</cp:lastModifiedBy>
  <cp:revision>21</cp:revision>
  <dcterms:modified xsi:type="dcterms:W3CDTF">2024-04-12T12:50:29Z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0x01010098005DDE3ED0F148850BE0EF286FFFE0</vt:lpwstr>
  </property>
  <property fmtid="{D5CDD505-2E9C-101B-9397-08002B2CF9AE}" pid="3" name="MediaServiceImageTags">
    <vt:lpwstr/>
  </property>
</Properties>
</file>