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8"/>
  </p:notesMasterIdLst>
  <p:sldIdLst>
    <p:sldId id="256" r:id="rId5"/>
    <p:sldId id="257" r:id="rId6"/>
    <p:sldId id="258" r:id="rId7"/>
    <p:sldId id="264" r:id="rId8"/>
    <p:sldId id="259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5" r:id="rId18"/>
    <p:sldId id="277" r:id="rId19"/>
    <p:sldId id="278" r:id="rId20"/>
    <p:sldId id="279" r:id="rId21"/>
    <p:sldId id="260" r:id="rId22"/>
    <p:sldId id="273" r:id="rId23"/>
    <p:sldId id="280" r:id="rId24"/>
    <p:sldId id="282" r:id="rId25"/>
    <p:sldId id="283" r:id="rId26"/>
    <p:sldId id="284" r:id="rId2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1pPr>
    <a:lvl2pPr marL="0" marR="0" indent="4572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2pPr>
    <a:lvl3pPr marL="0" marR="0" indent="9144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3pPr>
    <a:lvl4pPr marL="0" marR="0" indent="13716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4pPr>
    <a:lvl5pPr marL="0" marR="0" indent="18288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5pPr>
    <a:lvl6pPr marL="0" marR="0" indent="22860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6pPr>
    <a:lvl7pPr marL="0" marR="0" indent="27432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7pPr>
    <a:lvl8pPr marL="0" marR="0" indent="32004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8pPr>
    <a:lvl9pPr marL="0" marR="0" indent="36576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60" d="100"/>
          <a:sy n="60" d="100"/>
        </p:scale>
        <p:origin x="80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ver Photo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N_v6.png" descr="SN_v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321202"/>
            <a:ext cx="21971000" cy="1526186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92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698444"/>
            <a:ext cx="21971000" cy="934780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6100" cap="all" spc="1403"/>
            </a:lvl1pPr>
          </a:lstStyle>
          <a:p>
            <a:r>
              <a:t>Agenda Subtitle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marL="0" indent="0">
              <a:buSzTx/>
              <a:buNone/>
            </a:lvl1pPr>
            <a:lvl2pPr marL="0" indent="457200">
              <a:buSzTx/>
              <a:buNone/>
            </a:lvl2pPr>
            <a:lvl3pPr marL="0" indent="914400">
              <a:buSzTx/>
              <a:buNone/>
            </a:lvl3pPr>
            <a:lvl4pPr marL="0" indent="1371600">
              <a:buSzTx/>
              <a:buNone/>
            </a:lvl4pPr>
            <a:lvl5pPr marL="0" indent="1828800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5012276"/>
            <a:ext cx="21971000" cy="46522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5100"/>
            </a:lvl1pPr>
            <a:lvl2pPr marL="0" indent="457200" algn="ctr">
              <a:spcBef>
                <a:spcPts val="0"/>
              </a:spcBef>
              <a:buSzTx/>
              <a:buNone/>
              <a:defRPr sz="5100"/>
            </a:lvl2pPr>
            <a:lvl3pPr marL="0" indent="914400" algn="ctr">
              <a:spcBef>
                <a:spcPts val="0"/>
              </a:spcBef>
              <a:buSzTx/>
              <a:buNone/>
              <a:defRPr sz="5100"/>
            </a:lvl3pPr>
            <a:lvl4pPr marL="0" indent="1371600" algn="ctr">
              <a:spcBef>
                <a:spcPts val="0"/>
              </a:spcBef>
              <a:buSzTx/>
              <a:buNone/>
              <a:defRPr sz="5100"/>
            </a:lvl4pPr>
            <a:lvl5pPr marL="0" indent="1828800" algn="ctr">
              <a:spcBef>
                <a:spcPts val="0"/>
              </a:spcBef>
              <a:buSzTx/>
              <a:buNone/>
              <a:defRPr sz="5100"/>
            </a:lvl5pPr>
          </a:lstStyle>
          <a:p>
            <a:r>
              <a:t>Scripture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cripture reference"/>
          <p:cNvSpPr txBox="1">
            <a:spLocks noGrp="1"/>
          </p:cNvSpPr>
          <p:nvPr>
            <p:ph type="body" sz="quarter" idx="21"/>
          </p:nvPr>
        </p:nvSpPr>
        <p:spPr>
          <a:xfrm>
            <a:off x="1206500" y="4051478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1975054">
              <a:lnSpc>
                <a:spcPct val="80000"/>
              </a:lnSpc>
              <a:spcBef>
                <a:spcPts val="0"/>
              </a:spcBef>
              <a:buSzTx/>
              <a:buNone/>
              <a:defRPr sz="4941" cap="all" spc="1136">
                <a:solidFill>
                  <a:srgbClr val="50ACDF"/>
                </a:solidFill>
              </a:defRPr>
            </a:lvl1pPr>
          </a:lstStyle>
          <a:p>
            <a:r>
              <a:t>Scripture reference</a:t>
            </a:r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bg>
      <p:bgPr>
        <a:solidFill>
          <a:srgbClr val="0E27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Image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8" name="Image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9" name="Imag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Image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-Log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3546559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58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7" name="First Last"/>
          <p:cNvSpPr txBox="1">
            <a:spLocks noGrp="1"/>
          </p:cNvSpPr>
          <p:nvPr>
            <p:ph type="body" sz="half" idx="21"/>
          </p:nvPr>
        </p:nvSpPr>
        <p:spPr>
          <a:xfrm>
            <a:off x="1206498" y="8143737"/>
            <a:ext cx="21971004" cy="4648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6100" cap="all" spc="1403">
                <a:solidFill>
                  <a:srgbClr val="50ACDF"/>
                </a:solidFill>
              </a:defRPr>
            </a:lvl1pPr>
          </a:lstStyle>
          <a:p>
            <a:r>
              <a:t>First Last</a:t>
            </a:r>
          </a:p>
        </p:txBody>
      </p:sp>
      <p:sp>
        <p:nvSpPr>
          <p:cNvPr id="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6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69045"/>
            <a:ext cx="9779000" cy="5882274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SzTx/>
              <a:buNone/>
            </a:lvl1pPr>
            <a:lvl2pPr marL="0" indent="457200">
              <a:spcBef>
                <a:spcPts val="0"/>
              </a:spcBef>
              <a:buSzTx/>
              <a:buNone/>
            </a:lvl2pPr>
            <a:lvl3pPr marL="0" indent="914400">
              <a:spcBef>
                <a:spcPts val="0"/>
              </a:spcBef>
              <a:buSzTx/>
              <a:buNone/>
            </a:lvl3pPr>
            <a:lvl4pPr marL="0" indent="1371600">
              <a:spcBef>
                <a:spcPts val="0"/>
              </a:spcBef>
              <a:buSzTx/>
              <a:buNone/>
            </a:lvl4pPr>
            <a:lvl5pPr marL="0" indent="1828800">
              <a:spcBef>
                <a:spcPts val="0"/>
              </a:spcBef>
              <a:buSzTx/>
              <a:buNone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6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681021"/>
            <a:ext cx="21971000" cy="934779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6100" cap="all" spc="1403"/>
            </a:lvl1pPr>
          </a:lstStyle>
          <a:p>
            <a:r>
              <a:t>Slide Subtitle</a:t>
            </a:r>
          </a:p>
        </p:txBody>
      </p:sp>
      <p:sp>
        <p:nvSpPr>
          <p:cNvPr id="47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Body Level One…"/>
          <p:cNvSpPr txBox="1">
            <a:spLocks noGrp="1"/>
          </p:cNvSpPr>
          <p:nvPr>
            <p:ph type="body" idx="21"/>
          </p:nvPr>
        </p:nvSpPr>
        <p:spPr>
          <a:xfrm>
            <a:off x="1206500" y="2729994"/>
            <a:ext cx="21971000" cy="8256012"/>
          </a:xfrm>
          <a:prstGeom prst="rect">
            <a:avLst/>
          </a:prstGeom>
        </p:spPr>
        <p:txBody>
          <a:bodyPr/>
          <a:lstStyle>
            <a:lvl1pPr marL="571500" indent="-571500"/>
            <a:lvl2pPr marL="1181100" indent="-571500"/>
            <a:lvl3pPr marL="1790700" indent="-571500"/>
            <a:lvl4pPr marL="2400300" indent="-571500"/>
            <a:lvl5pPr marL="3009900" indent="-5715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solidFill>
          <a:srgbClr val="0E27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724588"/>
            <a:ext cx="10698917" cy="934780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6100" cap="all" spc="1403"/>
            </a:lvl1pPr>
          </a:lstStyle>
          <a:p>
            <a:r>
              <a:t>Slide Subtitle</a:t>
            </a:r>
          </a:p>
        </p:txBody>
      </p:sp>
      <p:sp>
        <p:nvSpPr>
          <p:cNvPr id="64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>
            <a:noAutofit/>
          </a:bodyPr>
          <a:lstStyle>
            <a:lvl1pPr marL="571500" indent="-571500"/>
            <a:lvl2pPr marL="1181100" indent="-571500"/>
            <a:lvl3pPr marL="1790700" indent="-571500"/>
            <a:lvl4pPr marL="2400300" indent="-571500"/>
            <a:lvl5pPr marL="3009900" indent="-571500"/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5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6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344899"/>
            <a:ext cx="9779000" cy="1496935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 algn="ctr">
              <a:defRPr sz="6100" spc="1403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Section Title</a:t>
            </a:r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344899"/>
            <a:ext cx="21971000" cy="1523905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681021"/>
            <a:ext cx="21971000" cy="934779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6100" cap="all" spc="1403"/>
            </a:lvl1pPr>
          </a:lstStyle>
          <a:p>
            <a:r>
              <a:t>Slide Subtitle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368596"/>
            <a:ext cx="21971000" cy="1583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3845659"/>
            <a:ext cx="21971000" cy="8256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2pPr marL="1219200" indent="-609600"/>
            <a:lvl3pPr marL="1828800" indent="-609600"/>
            <a:lvl4pPr marL="2438400" indent="-609600"/>
            <a:lvl5pPr marL="3048000" indent="-609600"/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1800" cap="none" spc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1" r:id="rId11"/>
    <p:sldLayoutId id="2147483662" r:id="rId12"/>
    <p:sldLayoutId id="2147483663" r:id="rId13"/>
    <p:sldLayoutId id="2147483664" r:id="rId14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solidFill>
            <a:srgbClr val="50ACDF"/>
          </a:solidFill>
          <a:uFillTx/>
          <a:latin typeface="+mn-lt"/>
          <a:ea typeface="+mn-ea"/>
          <a:cs typeface="+mn-cs"/>
          <a:sym typeface="Avenir Black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solidFill>
            <a:srgbClr val="50ACDF"/>
          </a:solidFill>
          <a:uFillTx/>
          <a:latin typeface="+mn-lt"/>
          <a:ea typeface="+mn-ea"/>
          <a:cs typeface="+mn-cs"/>
          <a:sym typeface="Avenir Black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solidFill>
            <a:srgbClr val="50ACDF"/>
          </a:solidFill>
          <a:uFillTx/>
          <a:latin typeface="+mn-lt"/>
          <a:ea typeface="+mn-ea"/>
          <a:cs typeface="+mn-cs"/>
          <a:sym typeface="Avenir Black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solidFill>
            <a:srgbClr val="50ACDF"/>
          </a:solidFill>
          <a:uFillTx/>
          <a:latin typeface="+mn-lt"/>
          <a:ea typeface="+mn-ea"/>
          <a:cs typeface="+mn-cs"/>
          <a:sym typeface="Avenir Black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solidFill>
            <a:srgbClr val="50ACDF"/>
          </a:solidFill>
          <a:uFillTx/>
          <a:latin typeface="+mn-lt"/>
          <a:ea typeface="+mn-ea"/>
          <a:cs typeface="+mn-cs"/>
          <a:sym typeface="Avenir Black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solidFill>
            <a:srgbClr val="50ACDF"/>
          </a:solidFill>
          <a:uFillTx/>
          <a:latin typeface="+mn-lt"/>
          <a:ea typeface="+mn-ea"/>
          <a:cs typeface="+mn-cs"/>
          <a:sym typeface="Avenir Black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solidFill>
            <a:srgbClr val="50ACDF"/>
          </a:solidFill>
          <a:uFillTx/>
          <a:latin typeface="+mn-lt"/>
          <a:ea typeface="+mn-ea"/>
          <a:cs typeface="+mn-cs"/>
          <a:sym typeface="Avenir Black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solidFill>
            <a:srgbClr val="50ACDF"/>
          </a:solidFill>
          <a:uFillTx/>
          <a:latin typeface="+mn-lt"/>
          <a:ea typeface="+mn-ea"/>
          <a:cs typeface="+mn-cs"/>
          <a:sym typeface="Avenir Black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solidFill>
            <a:srgbClr val="50ACDF"/>
          </a:solidFill>
          <a:uFillTx/>
          <a:latin typeface="+mn-lt"/>
          <a:ea typeface="+mn-ea"/>
          <a:cs typeface="+mn-cs"/>
          <a:sym typeface="Avenir Black"/>
        </a:defRPr>
      </a:lvl9pPr>
    </p:titleStyle>
    <p:bodyStyle>
      <a:lvl1pPr marL="609599" marR="0" indent="-609599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1pPr>
      <a:lvl2pPr marL="11811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2pPr>
      <a:lvl3pPr marL="17907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3pPr>
      <a:lvl4pPr marL="24003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4pPr>
      <a:lvl5pPr marL="30099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5pPr>
      <a:lvl6pPr marL="36195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6pPr>
      <a:lvl7pPr marL="42291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7pPr>
      <a:lvl8pPr marL="48387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8pPr>
      <a:lvl9pPr marL="54483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33C9B1-4782-7BF9-E0F1-0CF2759F4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B58ACF-5178-90AF-A5F1-89A0B378F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419" sz="4800" i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419" sz="5400" i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Los escogidos eran enviados por la iglesia</a:t>
            </a:r>
            <a:br>
              <a:rPr lang="es-419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419" sz="4800" i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419" sz="48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07815C6-8F12-7D7A-DF4C-2C3F97403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6500" y="3997842"/>
            <a:ext cx="21971000" cy="6466414"/>
          </a:xfrm>
        </p:spPr>
        <p:txBody>
          <a:bodyPr/>
          <a:lstStyle/>
          <a:p>
            <a:pPr marL="0" indent="0">
              <a:buNone/>
            </a:pPr>
            <a:endParaRPr lang="es-419" sz="5400" i="1" dirty="0">
              <a:solidFill>
                <a:schemeClr val="bg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s-419" sz="5400" i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Hechos 13:3NVI</a:t>
            </a:r>
            <a:endParaRPr lang="es-419" sz="5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s-ES_tradnl" sz="5400" b="1" i="1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3 </a:t>
            </a:r>
            <a:r>
              <a:rPr lang="es-ES_tradnl" sz="5400" i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Así que después de ayunar, orar e imponerles las manos, los despidieron.</a:t>
            </a:r>
            <a:endParaRPr lang="es-419" sz="5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91842929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0DB80A-00C2-B184-A2E8-5C2C64299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97FD19-B7BC-4E63-3664-AA83AF0A7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419" sz="5400" i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419" sz="5400" i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El plantador viajaba a un lugar donde Jesús no era conocido </a:t>
            </a:r>
            <a:br>
              <a:rPr lang="es-419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419" sz="4800" i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419" sz="48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D131A6-9009-AE23-D5CC-243C84B14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6500" y="3997842"/>
            <a:ext cx="21971000" cy="6466414"/>
          </a:xfrm>
        </p:spPr>
        <p:txBody>
          <a:bodyPr/>
          <a:lstStyle/>
          <a:p>
            <a:pPr marL="0" indent="0">
              <a:buNone/>
            </a:pPr>
            <a:endParaRPr lang="es-419" sz="5400" i="1" dirty="0">
              <a:solidFill>
                <a:schemeClr val="bg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s-419" sz="5400" i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Hechos 13:4NVI</a:t>
            </a:r>
            <a:endParaRPr lang="es-419" sz="5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s-ES_tradnl" sz="5400" b="1" i="1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4 </a:t>
            </a:r>
            <a:r>
              <a:rPr lang="es-ES_tradnl" sz="5400" i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Bernabé y Saulo, enviados por el Espíritu Santo, bajaron a Seleucia y de allí navegaron a Chipre. </a:t>
            </a:r>
            <a:endParaRPr lang="es-419" sz="5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4334380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D6705E-3A77-10C1-4C45-7956929A9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B8C790-244C-9FA8-6C96-A9B336D55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sz="5400" i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 Formaban equipos con otros creyentes para comenzar a enseñar a cerca de Jesús.</a:t>
            </a:r>
            <a:br>
              <a:rPr lang="es-419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419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419" sz="4800" i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419" sz="48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D906D32-53EC-7F4B-1D52-6AC0EB3E8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6500" y="3997842"/>
            <a:ext cx="21971000" cy="6466414"/>
          </a:xfrm>
        </p:spPr>
        <p:txBody>
          <a:bodyPr/>
          <a:lstStyle/>
          <a:p>
            <a:pPr marL="0" indent="0">
              <a:buNone/>
            </a:pPr>
            <a:endParaRPr lang="es-419" sz="5400" i="1" dirty="0">
              <a:solidFill>
                <a:schemeClr val="bg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s-419" sz="5400" i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Hechos 13:5NVI</a:t>
            </a:r>
            <a:endParaRPr lang="es-419" sz="5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s-ES_tradnl" sz="5400" b="1" i="1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5 </a:t>
            </a:r>
            <a:r>
              <a:rPr lang="es-ES_tradnl" sz="5400" i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Al llegar a Salamina, predicaron la palabra de Dios en las sinagogas de los judíos. Tenían también a Juan como ayudante.</a:t>
            </a:r>
            <a:endParaRPr lang="es-419" sz="5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48364153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06E5B9-BDD3-367A-B348-EC606393B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0D638C-D80D-75AE-D50F-55CA9B67A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419" sz="5400" i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419" sz="5400" i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5) Comenzaban a evangelizar </a:t>
            </a:r>
            <a:br>
              <a:rPr lang="es-419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419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419" sz="4800" i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419" sz="48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4C6E71E-A12F-66EA-8204-34D3B24A2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6500" y="3997842"/>
            <a:ext cx="21971000" cy="6466414"/>
          </a:xfrm>
        </p:spPr>
        <p:txBody>
          <a:bodyPr/>
          <a:lstStyle/>
          <a:p>
            <a:pPr marL="0" indent="0">
              <a:buNone/>
            </a:pPr>
            <a:endParaRPr lang="es-419" sz="5400" i="1" dirty="0">
              <a:solidFill>
                <a:schemeClr val="bg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s-419" sz="5400" i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Hechos 13:48NVI</a:t>
            </a:r>
            <a:endParaRPr lang="es-419" sz="5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s-ES_tradnl" sz="5400" b="1" i="1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48 </a:t>
            </a:r>
            <a:r>
              <a:rPr lang="es-ES_tradnl" sz="5400" i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Al oír esto, los que no eran judíos se alegraron y celebraron la palabra del Señor; y creyeron todos los que estaban destinados a la vida eterna.</a:t>
            </a:r>
            <a:endParaRPr lang="es-419" sz="5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84574365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E0705B-F8F0-A729-2F89-6AFBEF6E9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CF27B0-5479-0F96-23E7-D03B362DC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419" sz="5400" i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419" sz="5400" i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6) Comenzaban a expandirse impulsando a la gente a hablar.</a:t>
            </a:r>
            <a:br>
              <a:rPr lang="es-419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419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419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419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419" sz="4800" i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419" sz="48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DDAC0E5-70A0-7E76-EC07-E1D66B5B5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6500" y="3997842"/>
            <a:ext cx="21971000" cy="6466414"/>
          </a:xfrm>
        </p:spPr>
        <p:txBody>
          <a:bodyPr/>
          <a:lstStyle/>
          <a:p>
            <a:pPr marL="0" indent="0">
              <a:buNone/>
            </a:pPr>
            <a:endParaRPr lang="es-419" sz="5400" i="1" dirty="0">
              <a:solidFill>
                <a:schemeClr val="bg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s-419" sz="5400" i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Hechos 13:49NVI</a:t>
            </a:r>
            <a:endParaRPr lang="es-419" sz="5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s-ES_tradnl" sz="5400" b="1" i="1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49 </a:t>
            </a:r>
            <a:r>
              <a:rPr lang="es-ES_tradnl" sz="5400" i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La palabra del Señor se difundía por toda la región</a:t>
            </a:r>
            <a:endParaRPr lang="es-419" sz="5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42047078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3EEA0A-1BD8-0EF4-228F-F8BC5555C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B3DB9B-772E-657F-34A4-307ED7C52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419" sz="5400" i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419" sz="5400" i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7) Formaban discípulos </a:t>
            </a:r>
            <a:br>
              <a:rPr lang="es-419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419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419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419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419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419" sz="4800" i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419" sz="48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BB8558B-496B-8FE6-4C8D-1BDEE9205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6500" y="3997842"/>
            <a:ext cx="21971000" cy="646641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419" sz="5400" i="1" dirty="0">
              <a:solidFill>
                <a:schemeClr val="bg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s-419" sz="5400" i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Hechos 14:22NVI</a:t>
            </a:r>
            <a:endParaRPr lang="es-419" sz="5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s-ES_tradnl" sz="5400" b="1" i="1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22 </a:t>
            </a:r>
            <a:r>
              <a:rPr lang="es-ES_tradnl" sz="5400" i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fortaleciendo a los discípulos y animándolos a perseverar en la fe. «Es necesario pasar por muchas dificultades para entrar en el reino de Dios», les decían.</a:t>
            </a:r>
            <a:endParaRPr lang="es-419" sz="5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es-419" sz="5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87866566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375B16-5CC5-89B9-C2EB-FFDEE8EC2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316F6F-ED26-53F2-479B-2C9EABC2E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419" sz="5400" i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419" sz="5400" i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8) Designaban nuevos líderes </a:t>
            </a:r>
            <a:br>
              <a:rPr lang="es-419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419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419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419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419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419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419" sz="4800" i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419" sz="48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EF0DF01-F9D8-8001-9C03-9505680A2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6500" y="3997842"/>
            <a:ext cx="21971000" cy="646641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419" sz="5400" i="1" dirty="0">
              <a:solidFill>
                <a:schemeClr val="bg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s-419" sz="5400" i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Hechos 14:23NVI</a:t>
            </a:r>
            <a:endParaRPr lang="es-419" sz="5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s-ES_tradnl" sz="5400" b="1" i="1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23 </a:t>
            </a:r>
            <a:r>
              <a:rPr lang="es-ES_tradnl" sz="5400" i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Cada iglesia nombró líderes religiosos, y con oración y ayuno los encomendaron al Señor, en quien habían creído.</a:t>
            </a:r>
            <a:endParaRPr lang="es-419" sz="5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52027302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5899ED-B606-5BCE-0DA5-B7F281C8A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1B2935-CE05-59EC-C720-BE44484A1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419" sz="5400" i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419" sz="5400" i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9) Reportaban su trabajo en la iglesia enviadora </a:t>
            </a:r>
            <a:br>
              <a:rPr lang="es-419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419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419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419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419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419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419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419" sz="4800" i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419" sz="48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2027C59-1888-18A2-501A-2966CFD70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6500" y="3997842"/>
            <a:ext cx="21971000" cy="646641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419" sz="5400" i="1" dirty="0">
              <a:solidFill>
                <a:schemeClr val="bg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s-419" sz="5400" i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Hechos 14:27NVI</a:t>
            </a:r>
            <a:endParaRPr lang="es-419" sz="5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s-ES_tradnl" sz="5400" b="1" i="1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27 </a:t>
            </a:r>
            <a:r>
              <a:rPr lang="es-ES_tradnl" sz="5400" i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Cuando llegaron, reunieron a la iglesia e informaron de todo lo que Dios había hecho por medio de ellos y de cómo había abierto la puerta de la fe a los no judíos.</a:t>
            </a:r>
            <a:endParaRPr lang="es-419" sz="5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493763302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5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3717A3E-708C-96BA-2CE7-96A03093A5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A2F7E6-A8C2-3B5E-750A-2D79F6123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lide bullet text">
            <a:extLst>
              <a:ext uri="{FF2B5EF4-FFF2-40B4-BE49-F238E27FC236}">
                <a16:creationId xmlns:a16="http://schemas.microsoft.com/office/drawing/2014/main" id="{B89E758C-1BCA-7C9F-960F-A5CA7C391C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500" y="2051223"/>
            <a:ext cx="21971000" cy="1005044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s-ES_tradnl" sz="6000" i="1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_tradnl" sz="6000" i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enfoque pastoral se limita a una organización, que tiene una visión que se logra a través de estrategias para alcanzar más gente.</a:t>
            </a:r>
            <a:endParaRPr lang="es-419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882622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resentation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Involucrando </a:t>
            </a:r>
            <a:br>
              <a:rPr lang="en-US" dirty="0"/>
            </a:br>
            <a:r>
              <a:rPr lang="en-US" dirty="0"/>
              <a:t>a la ciudad</a:t>
            </a:r>
            <a:endParaRPr dirty="0"/>
          </a:p>
        </p:txBody>
      </p:sp>
      <p:sp>
        <p:nvSpPr>
          <p:cNvPr id="156" name="First Last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  <a:p>
            <a:r>
              <a:rPr lang="en-US" dirty="0"/>
              <a:t>Esteban Vazquez</a:t>
            </a:r>
            <a:endParaRPr dirty="0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E2EF6D-B26F-CC58-3FD1-413A51FCF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lide bullet text">
            <a:extLst>
              <a:ext uri="{FF2B5EF4-FFF2-40B4-BE49-F238E27FC236}">
                <a16:creationId xmlns:a16="http://schemas.microsoft.com/office/drawing/2014/main" id="{DB87263F-5BC9-E314-FB7C-5DFF712AA5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500" y="2051223"/>
            <a:ext cx="21971000" cy="1005044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s-ES_tradnl" sz="6000" i="1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_tradnl" sz="6000" i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enfoque pastoral se limita a una organización, que tiene una visión que se logra a través de estrategias para alcanzar más gente.</a:t>
            </a:r>
          </a:p>
          <a:p>
            <a:pPr marL="0" indent="0">
              <a:buNone/>
            </a:pPr>
            <a:endParaRPr lang="es-ES_tradnl" sz="6000" i="1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S_tradnl" sz="6000" i="1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s-ES_tradnl" sz="6000" i="1" dirty="0">
                <a:solidFill>
                  <a:schemeClr val="accent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enfoque misional pasa por la gente sin necesidad que exista la organización.</a:t>
            </a:r>
            <a:endParaRPr lang="es-419" sz="60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S_tradnl" sz="6000" i="1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419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914154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A3A0FB-6EC2-65C1-3A8F-0DE8F83E5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Body Level One…">
            <a:extLst>
              <a:ext uri="{FF2B5EF4-FFF2-40B4-BE49-F238E27FC236}">
                <a16:creationId xmlns:a16="http://schemas.microsoft.com/office/drawing/2014/main" id="{D0525523-8B40-4259-98DC-F54A586ED35D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1206500" y="4146698"/>
            <a:ext cx="21971000" cy="6839308"/>
          </a:xfrm>
          <a:prstGeom prst="rect">
            <a:avLst/>
          </a:prstGeo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s-ES_tradnl" sz="6000" i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Creer y valorar a la gente que Dios puso al lado tuyo</a:t>
            </a:r>
            <a:endParaRPr lang="es-ES_tradnl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942441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06D4EA-022B-CB7F-7483-8A2CDD258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Body Level One…">
            <a:extLst>
              <a:ext uri="{FF2B5EF4-FFF2-40B4-BE49-F238E27FC236}">
                <a16:creationId xmlns:a16="http://schemas.microsoft.com/office/drawing/2014/main" id="{28837BFB-1FA0-DBDC-7CED-268DA269415F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1206500" y="4146698"/>
            <a:ext cx="21971000" cy="6839308"/>
          </a:xfrm>
          <a:prstGeom prst="rect">
            <a:avLst/>
          </a:prstGeo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s-ES_tradnl" sz="6000" i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Creer y valorar a la gente que Dios puso al lado tuyo</a:t>
            </a:r>
            <a:endParaRPr lang="es-ES_tradnl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s-ES_tradnl" sz="6000" i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Equipar a la gente para que hagan el trabajo</a:t>
            </a:r>
            <a:r>
              <a:rPr lang="es-419" sz="6000" dirty="0"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3396565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61E6E1-1A89-ADD2-8381-A8298513B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Body Level One…">
            <a:extLst>
              <a:ext uri="{FF2B5EF4-FFF2-40B4-BE49-F238E27FC236}">
                <a16:creationId xmlns:a16="http://schemas.microsoft.com/office/drawing/2014/main" id="{13B86D65-B5C9-4A73-D086-07EDF366F66B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1206500" y="4146698"/>
            <a:ext cx="21971000" cy="6839308"/>
          </a:xfrm>
          <a:prstGeom prst="rect">
            <a:avLst/>
          </a:prstGeo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s-ES_tradnl" sz="6000" i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Creer y valorar a la gente que Dios puso al lado tuyo</a:t>
            </a:r>
            <a:endParaRPr lang="es-ES_tradnl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s-ES_tradnl" sz="6000" i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Equipar a la gente para que hagan el trabajo</a:t>
            </a:r>
            <a:r>
              <a:rPr lang="es-419" sz="6000" dirty="0">
                <a:effectLst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es-ES_tradnl" sz="6000" i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Crear relación e involucrarse con las personas de la comunidad.</a:t>
            </a:r>
            <a:r>
              <a:rPr lang="es-419" sz="6000" dirty="0">
                <a:effectLst/>
              </a:rPr>
              <a:t> </a:t>
            </a:r>
            <a:endParaRPr sz="6000" dirty="0"/>
          </a:p>
        </p:txBody>
      </p:sp>
    </p:spTree>
    <p:extLst>
      <p:ext uri="{BB962C8B-B14F-4D97-AF65-F5344CB8AC3E}">
        <p14:creationId xmlns:p14="http://schemas.microsoft.com/office/powerpoint/2010/main" val="68563421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ection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60C16B3-4A51-739F-7C04-1A02CA6E9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84648"/>
            <a:ext cx="24384000" cy="1664208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6C0A00FA-4FF3-D6C1-14CA-D40A62EF81EC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1206500" y="4061637"/>
            <a:ext cx="21971000" cy="6124354"/>
          </a:xfrm>
        </p:spPr>
        <p:txBody>
          <a:bodyPr/>
          <a:lstStyle/>
          <a:p>
            <a:pPr marL="0" indent="0" algn="ctr">
              <a:buNone/>
            </a:pPr>
            <a:endParaRPr lang="es-ES_tradnl" sz="8000" b="1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S_tradnl" sz="80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Principio:</a:t>
            </a:r>
            <a:r>
              <a:rPr lang="es-ES_tradnl" sz="80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_tradnl" sz="8000" i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 puedo amar hacer algo, y no hacerlo.</a:t>
            </a:r>
            <a:endParaRPr lang="es-419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400221364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cripture text"/>
          <p:cNvSpPr txBox="1">
            <a:spLocks noGrp="1"/>
          </p:cNvSpPr>
          <p:nvPr>
            <p:ph type="body" sz="half" idx="1"/>
          </p:nvPr>
        </p:nvSpPr>
        <p:spPr>
          <a:xfrm>
            <a:off x="276447" y="5012276"/>
            <a:ext cx="23816930" cy="4652246"/>
          </a:xfrm>
          <a:prstGeom prst="rect">
            <a:avLst/>
          </a:prstGeom>
        </p:spPr>
        <p:txBody>
          <a:bodyPr/>
          <a:lstStyle/>
          <a:p>
            <a:r>
              <a:rPr lang="es-ES" sz="6000" b="1" i="1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Segoe UI" panose="020B0502040204020203" pitchFamily="34" charset="0"/>
              </a:rPr>
              <a:t>19</a:t>
            </a:r>
            <a:r>
              <a:rPr lang="es-ES" sz="6000" i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Segoe UI" panose="020B0502040204020203" pitchFamily="34" charset="0"/>
              </a:rPr>
              <a:t>«Vengan, síganme, les dijo Jesús, y los haré pescadores de hombres». </a:t>
            </a:r>
          </a:p>
          <a:p>
            <a:r>
              <a:rPr lang="es-ES" sz="6000" b="1" i="1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Segoe UI" panose="020B0502040204020203" pitchFamily="34" charset="0"/>
              </a:rPr>
              <a:t>20</a:t>
            </a:r>
            <a:r>
              <a:rPr lang="es-ES" sz="6000" i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Segoe UI" panose="020B0502040204020203" pitchFamily="34" charset="0"/>
              </a:rPr>
              <a:t>Al instante dejaron las redes y lo siguieron.</a:t>
            </a:r>
            <a:endParaRPr lang="es-419" sz="6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dirty="0"/>
          </a:p>
        </p:txBody>
      </p:sp>
      <p:sp>
        <p:nvSpPr>
          <p:cNvPr id="161" name="Scripture referenc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6000" dirty="0"/>
              <a:t>Mateo 4:19NVI</a:t>
            </a:r>
            <a:endParaRPr sz="6000"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66758C-3C5C-8A59-3EBF-6FEB544CB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cripture text">
            <a:extLst>
              <a:ext uri="{FF2B5EF4-FFF2-40B4-BE49-F238E27FC236}">
                <a16:creationId xmlns:a16="http://schemas.microsoft.com/office/drawing/2014/main" id="{4400CCF8-F839-405F-4AE6-2D5F1C2F93F9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276447" y="5012276"/>
            <a:ext cx="23816930" cy="4652246"/>
          </a:xfrm>
          <a:prstGeom prst="rect">
            <a:avLst/>
          </a:prstGeom>
        </p:spPr>
        <p:txBody>
          <a:bodyPr/>
          <a:lstStyle/>
          <a:p>
            <a:r>
              <a:rPr lang="es-ES" sz="6000" b="1" i="1" baseline="300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Segoe UI" panose="020B0502040204020203" pitchFamily="34" charset="0"/>
              </a:rPr>
              <a:t>19</a:t>
            </a:r>
            <a:r>
              <a:rPr lang="es-ES" sz="6000" i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Segoe UI" panose="020B0502040204020203" pitchFamily="34" charset="0"/>
              </a:rPr>
              <a:t>«Vengan, síganme, </a:t>
            </a:r>
            <a:r>
              <a:rPr lang="es-ES" sz="6000" i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Segoe UI" panose="020B0502040204020203" pitchFamily="34" charset="0"/>
              </a:rPr>
              <a:t>les dijo Jesús, y los haré pescadores de hombres». </a:t>
            </a:r>
          </a:p>
          <a:p>
            <a:r>
              <a:rPr lang="es-ES" sz="6000" b="1" i="1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Segoe UI" panose="020B0502040204020203" pitchFamily="34" charset="0"/>
              </a:rPr>
              <a:t>20</a:t>
            </a:r>
            <a:r>
              <a:rPr lang="es-ES" sz="6000" i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Segoe UI" panose="020B0502040204020203" pitchFamily="34" charset="0"/>
              </a:rPr>
              <a:t>Al instante dejaron las redes y lo siguieron.</a:t>
            </a:r>
            <a:endParaRPr lang="es-419" sz="6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dirty="0"/>
          </a:p>
        </p:txBody>
      </p:sp>
      <p:sp>
        <p:nvSpPr>
          <p:cNvPr id="161" name="Scripture reference">
            <a:extLst>
              <a:ext uri="{FF2B5EF4-FFF2-40B4-BE49-F238E27FC236}">
                <a16:creationId xmlns:a16="http://schemas.microsoft.com/office/drawing/2014/main" id="{5C42C73A-6D01-6758-FE68-243C02D72FEB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6000" dirty="0"/>
              <a:t>Mateo 4:19NVI</a:t>
            </a:r>
            <a:endParaRPr sz="6000" dirty="0"/>
          </a:p>
        </p:txBody>
      </p:sp>
    </p:spTree>
    <p:extLst>
      <p:ext uri="{BB962C8B-B14F-4D97-AF65-F5344CB8AC3E}">
        <p14:creationId xmlns:p14="http://schemas.microsoft.com/office/powerpoint/2010/main" val="374778409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17D688-36EB-2393-A814-902B167AB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cripture text">
            <a:extLst>
              <a:ext uri="{FF2B5EF4-FFF2-40B4-BE49-F238E27FC236}">
                <a16:creationId xmlns:a16="http://schemas.microsoft.com/office/drawing/2014/main" id="{8BDE3FCE-58C0-DC34-04A2-7490BEFEECB3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276447" y="5012276"/>
            <a:ext cx="23816930" cy="4652246"/>
          </a:xfrm>
          <a:prstGeom prst="rect">
            <a:avLst/>
          </a:prstGeom>
        </p:spPr>
        <p:txBody>
          <a:bodyPr/>
          <a:lstStyle/>
          <a:p>
            <a:r>
              <a:rPr lang="es-ES" sz="6000" b="1" i="1" baseline="300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Segoe UI" panose="020B0502040204020203" pitchFamily="34" charset="0"/>
              </a:rPr>
              <a:t>19</a:t>
            </a:r>
            <a:r>
              <a:rPr lang="es-ES" sz="6000" i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Segoe UI" panose="020B0502040204020203" pitchFamily="34" charset="0"/>
              </a:rPr>
              <a:t>«Vengan, síganme, </a:t>
            </a:r>
            <a:r>
              <a:rPr lang="es-ES" sz="6000" i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Segoe UI" panose="020B0502040204020203" pitchFamily="34" charset="0"/>
              </a:rPr>
              <a:t>les dijo Jesús, </a:t>
            </a:r>
            <a:r>
              <a:rPr lang="es-ES" sz="6000" i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Segoe UI" panose="020B0502040204020203" pitchFamily="34" charset="0"/>
              </a:rPr>
              <a:t>y los haré pescadores de hombres». </a:t>
            </a:r>
          </a:p>
          <a:p>
            <a:r>
              <a:rPr lang="es-ES" sz="6000" b="1" i="1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Segoe UI" panose="020B0502040204020203" pitchFamily="34" charset="0"/>
              </a:rPr>
              <a:t>20</a:t>
            </a:r>
            <a:r>
              <a:rPr lang="es-ES" sz="6000" i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Segoe UI" panose="020B0502040204020203" pitchFamily="34" charset="0"/>
              </a:rPr>
              <a:t>Al instante dejaron las redes y lo siguieron.</a:t>
            </a:r>
            <a:endParaRPr lang="es-419" sz="6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dirty="0"/>
          </a:p>
        </p:txBody>
      </p:sp>
      <p:sp>
        <p:nvSpPr>
          <p:cNvPr id="161" name="Scripture reference">
            <a:extLst>
              <a:ext uri="{FF2B5EF4-FFF2-40B4-BE49-F238E27FC236}">
                <a16:creationId xmlns:a16="http://schemas.microsoft.com/office/drawing/2014/main" id="{D44D42A3-464B-EC2B-A03C-A8B586493484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6000" dirty="0"/>
              <a:t>Mateo 4:19NVI</a:t>
            </a:r>
            <a:endParaRPr sz="6000" dirty="0"/>
          </a:p>
        </p:txBody>
      </p:sp>
    </p:spTree>
    <p:extLst>
      <p:ext uri="{BB962C8B-B14F-4D97-AF65-F5344CB8AC3E}">
        <p14:creationId xmlns:p14="http://schemas.microsoft.com/office/powerpoint/2010/main" val="292836817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ECB33-C069-CFC4-587F-72A8F039B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cripture text">
            <a:extLst>
              <a:ext uri="{FF2B5EF4-FFF2-40B4-BE49-F238E27FC236}">
                <a16:creationId xmlns:a16="http://schemas.microsoft.com/office/drawing/2014/main" id="{CB2FA50A-7A23-E128-6CF1-7D5864792037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276447" y="5012276"/>
            <a:ext cx="23816930" cy="4652246"/>
          </a:xfrm>
          <a:prstGeom prst="rect">
            <a:avLst/>
          </a:prstGeom>
        </p:spPr>
        <p:txBody>
          <a:bodyPr/>
          <a:lstStyle/>
          <a:p>
            <a:r>
              <a:rPr lang="es-419" sz="6000" b="1" i="1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Segoe UI" panose="020B0502040204020203" pitchFamily="34" charset="0"/>
              </a:rPr>
              <a:t>19 </a:t>
            </a:r>
            <a:r>
              <a:rPr lang="es-419" sz="6000" i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Segoe UI" panose="020B0502040204020203" pitchFamily="34" charset="0"/>
              </a:rPr>
              <a:t>Por tanto, vayan y hagan discípulos de todas las naciones, bautizándolos en el nombre del Padre y del Hijo y del Espíritu Santo, </a:t>
            </a:r>
            <a:r>
              <a:rPr lang="es-419" sz="6000" b="1" i="1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Segoe UI" panose="020B0502040204020203" pitchFamily="34" charset="0"/>
              </a:rPr>
              <a:t>20 </a:t>
            </a:r>
            <a:r>
              <a:rPr lang="es-419" sz="6000" i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Segoe UI" panose="020B0502040204020203" pitchFamily="34" charset="0"/>
              </a:rPr>
              <a:t>enseñándoles a obedecer todo lo que les he mandado a ustedes. Y les aseguro que estaré con ustedes siempre, hasta el fin del mundo</a:t>
            </a:r>
            <a:endParaRPr lang="es-419" sz="6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dirty="0"/>
          </a:p>
        </p:txBody>
      </p:sp>
      <p:sp>
        <p:nvSpPr>
          <p:cNvPr id="161" name="Scripture reference">
            <a:extLst>
              <a:ext uri="{FF2B5EF4-FFF2-40B4-BE49-F238E27FC236}">
                <a16:creationId xmlns:a16="http://schemas.microsoft.com/office/drawing/2014/main" id="{4929B4F7-E1BB-1120-541F-54F93248614A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6000" dirty="0"/>
              <a:t>Mateo 28:19-29NVI</a:t>
            </a:r>
            <a:endParaRPr sz="6000" dirty="0"/>
          </a:p>
        </p:txBody>
      </p:sp>
    </p:spTree>
    <p:extLst>
      <p:ext uri="{BB962C8B-B14F-4D97-AF65-F5344CB8AC3E}">
        <p14:creationId xmlns:p14="http://schemas.microsoft.com/office/powerpoint/2010/main" val="312622850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586DA5-9213-04BF-D0D5-EB2D95A94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419" sz="4800" i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419" sz="4800" i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En la iglesia enviadora oraban y eran guiados por el Espíritu Santo </a:t>
            </a:r>
            <a:endParaRPr lang="es-419" sz="48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2861FC1-A2AC-855E-20F8-9A81B516D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6500" y="3083442"/>
            <a:ext cx="21971000" cy="7380814"/>
          </a:xfrm>
        </p:spPr>
        <p:txBody>
          <a:bodyPr/>
          <a:lstStyle/>
          <a:p>
            <a:pPr marL="0" indent="0">
              <a:buNone/>
            </a:pPr>
            <a:endParaRPr lang="es-419" sz="5400" i="1" dirty="0">
              <a:solidFill>
                <a:schemeClr val="bg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s-419" sz="5400" i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Hechos 13:1-2NVI</a:t>
            </a:r>
            <a:endParaRPr lang="es-419" sz="5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s-ES_tradnl" sz="5400" b="1" i="1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1</a:t>
            </a:r>
            <a:r>
              <a:rPr lang="es-ES_tradnl" sz="5400" i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En la iglesia de Antioquía eran profetas y maestros: Bernabé, Simeón, apodado el Negro, Lucio de Cirene, Manaén, que se había criado con Herodes el tetrarca, y Saulo. </a:t>
            </a:r>
            <a:r>
              <a:rPr lang="es-ES_tradnl" sz="5400" b="1" i="1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2 </a:t>
            </a:r>
            <a:r>
              <a:rPr lang="es-ES_tradnl" sz="5400" i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Mientras participaban en el culto al Señor y ayunaban, el Espíritu Santo dijo: «Apártenme ahora a Bernabé y a Saulo para el trabajo al que los he llamado».</a:t>
            </a:r>
            <a:endParaRPr lang="es-419" sz="5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80573174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FFFFFF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Avenir Black"/>
        <a:ea typeface="Avenir Black"/>
        <a:cs typeface="Avenir Black"/>
      </a:majorFont>
      <a:minorFont>
        <a:latin typeface="Avenir Black"/>
        <a:ea typeface="Avenir Black"/>
        <a:cs typeface="Avenir Black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100" b="0" i="0" u="none" strike="noStrike" cap="all" spc="1403" normalizeH="0" baseline="0">
            <a:ln>
              <a:noFill/>
            </a:ln>
            <a:solidFill>
              <a:srgbClr val="FFFFFF"/>
            </a:solidFill>
            <a:effectLst/>
            <a:uFillTx/>
            <a:latin typeface="MontserratRoman-Medium"/>
            <a:ea typeface="MontserratRoman-Medium"/>
            <a:cs typeface="MontserratRoman-Medium"/>
            <a:sym typeface="MontserratRoman-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Avenir Black"/>
        <a:ea typeface="Avenir Black"/>
        <a:cs typeface="Avenir Black"/>
      </a:majorFont>
      <a:minorFont>
        <a:latin typeface="Avenir Black"/>
        <a:ea typeface="Avenir Black"/>
        <a:cs typeface="Avenir Black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100" b="0" i="0" u="none" strike="noStrike" cap="all" spc="1403" normalizeH="0" baseline="0">
            <a:ln>
              <a:noFill/>
            </a:ln>
            <a:solidFill>
              <a:srgbClr val="FFFFFF"/>
            </a:solidFill>
            <a:effectLst/>
            <a:uFillTx/>
            <a:latin typeface="MontserratRoman-Medium"/>
            <a:ea typeface="MontserratRoman-Medium"/>
            <a:cs typeface="MontserratRoman-Medium"/>
            <a:sym typeface="MontserratRoman-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005DDE3ED0F148850BE0EF286FFFE0" ma:contentTypeVersion="17" ma:contentTypeDescription="Create a new document." ma:contentTypeScope="" ma:versionID="6d9323071d0597d748a62092c67b4bae">
  <xsd:schema xmlns:xsd="http://www.w3.org/2001/XMLSchema" xmlns:xs="http://www.w3.org/2001/XMLSchema" xmlns:p="http://schemas.microsoft.com/office/2006/metadata/properties" xmlns:ns2="b7b18062-71ef-4bc8-8573-60184d635236" xmlns:ns3="437cb193-19da-4ead-aad1-c13397854c5a" targetNamespace="http://schemas.microsoft.com/office/2006/metadata/properties" ma:root="true" ma:fieldsID="0bc7a4f071c072702bc134f14c8ac065" ns2:_="" ns3:_="">
    <xsd:import namespace="b7b18062-71ef-4bc8-8573-60184d635236"/>
    <xsd:import namespace="437cb193-19da-4ead-aad1-c13397854c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b18062-71ef-4bc8-8573-60184d6352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eeece08-28a2-4362-890a-528230c06b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7cb193-19da-4ead-aad1-c13397854c5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a5af6a0-c87b-4987-a295-a439eef85836}" ma:internalName="TaxCatchAll" ma:showField="CatchAllData" ma:web="437cb193-19da-4ead-aad1-c13397854c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7b18062-71ef-4bc8-8573-60184d635236">
      <Terms xmlns="http://schemas.microsoft.com/office/infopath/2007/PartnerControls"/>
    </lcf76f155ced4ddcb4097134ff3c332f>
    <TaxCatchAll xmlns="437cb193-19da-4ead-aad1-c13397854c5a" xsi:nil="true"/>
  </documentManagement>
</p:properties>
</file>

<file path=customXml/itemProps1.xml><?xml version="1.0" encoding="utf-8"?>
<ds:datastoreItem xmlns:ds="http://schemas.openxmlformats.org/officeDocument/2006/customXml" ds:itemID="{F7F1191E-3086-4D4C-B97F-86C6EECEF6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09C88C-5A1F-4642-A2FB-88FF89A4B00E}"/>
</file>

<file path=customXml/itemProps3.xml><?xml version="1.0" encoding="utf-8"?>
<ds:datastoreItem xmlns:ds="http://schemas.openxmlformats.org/officeDocument/2006/customXml" ds:itemID="{0129C1F2-23B9-4CCE-AC06-7FCF6B3C26DE}">
  <ds:schemaRefs>
    <ds:schemaRef ds:uri="http://schemas.microsoft.com/office/2006/metadata/properties"/>
    <ds:schemaRef ds:uri="http://schemas.microsoft.com/office/infopath/2007/PartnerControls"/>
    <ds:schemaRef ds:uri="b7b18062-71ef-4bc8-8573-60184d635236"/>
    <ds:schemaRef ds:uri="437cb193-19da-4ead-aad1-c13397854c5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699</Words>
  <Application>Microsoft Macintosh PowerPoint</Application>
  <PresentationFormat>Personalizado</PresentationFormat>
  <Paragraphs>66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1" baseType="lpstr">
      <vt:lpstr>Avenir Black</vt:lpstr>
      <vt:lpstr>Avenir Book</vt:lpstr>
      <vt:lpstr>Calibri</vt:lpstr>
      <vt:lpstr>Cambria</vt:lpstr>
      <vt:lpstr>Helvetica Neue</vt:lpstr>
      <vt:lpstr>MontserratRoman-Medium</vt:lpstr>
      <vt:lpstr>Wingdings</vt:lpstr>
      <vt:lpstr>21_BasicWhite</vt:lpstr>
      <vt:lpstr>Presentación de PowerPoint</vt:lpstr>
      <vt:lpstr>Involucrando  a la ciudad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1) En la iglesia enviadora oraban y eran guiados por el Espíritu Santo </vt:lpstr>
      <vt:lpstr> 2) Los escogidos eran enviados por la iglesia  </vt:lpstr>
      <vt:lpstr> 3) El plantador viajaba a un lugar donde Jesús no era conocido   </vt:lpstr>
      <vt:lpstr>4) Formaban equipos con otros creyentes para comenzar a enseñar a cerca de Jesús.   </vt:lpstr>
      <vt:lpstr> 5) Comenzaban a evangelizar    </vt:lpstr>
      <vt:lpstr> 6) Comenzaban a expandirse impulsando a la gente a hablar.     </vt:lpstr>
      <vt:lpstr> 7) Formaban discípulos       </vt:lpstr>
      <vt:lpstr> 8) Designaban nuevos líderes        </vt:lpstr>
      <vt:lpstr> 9) Reportaban su trabajo en la iglesia enviadora      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Vazquez, Esteban</cp:lastModifiedBy>
  <cp:revision>2</cp:revision>
  <dcterms:modified xsi:type="dcterms:W3CDTF">2024-04-12T01:46:15Z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0x01010098005DDE3ED0F148850BE0EF286FFFE0</vt:lpwstr>
  </property>
  <property fmtid="{D5CDD505-2E9C-101B-9397-08002B2CF9AE}" pid="3" name="MediaServiceImageTags">
    <vt:lpwstr/>
  </property>
</Properties>
</file>