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Low angle black and white photo of a futuristic apartment building under a cloudy sky"/>
          <p:cNvSpPr/>
          <p:nvPr>
            <p:ph type="pic" idx="21"/>
          </p:nvPr>
        </p:nvSpPr>
        <p:spPr>
          <a:xfrm>
            <a:off x="-120802" y="1270000"/>
            <a:ext cx="16840201" cy="11226800"/>
          </a:xfrm>
          <a:prstGeom prst="rect">
            <a:avLst/>
          </a:prstGeom>
        </p:spPr>
        <p:txBody>
          <a:bodyPr lIns="91439" tIns="45719" rIns="91439" bIns="45719">
            <a:noAutofit/>
          </a:bodyPr>
          <a:lstStyle/>
          <a:p>
            <a:pPr/>
          </a:p>
        </p:txBody>
      </p:sp>
      <p:sp>
        <p:nvSpPr>
          <p:cNvPr id="125" name="Black and white photo of the outside of a modern office building "/>
          <p:cNvSpPr/>
          <p:nvPr>
            <p:ph type="pic" sz="quarter" idx="22"/>
          </p:nvPr>
        </p:nvSpPr>
        <p:spPr>
          <a:xfrm>
            <a:off x="15443200" y="1270000"/>
            <a:ext cx="8102600" cy="5410200"/>
          </a:xfrm>
          <a:prstGeom prst="rect">
            <a:avLst/>
          </a:prstGeom>
        </p:spPr>
        <p:txBody>
          <a:bodyPr lIns="91439" tIns="45719" rIns="91439" bIns="45719">
            <a:noAutofit/>
          </a:bodyPr>
          <a:lstStyle/>
          <a:p>
            <a:pPr/>
          </a:p>
        </p:txBody>
      </p:sp>
      <p:sp>
        <p:nvSpPr>
          <p:cNvPr id="126" name="Black and white photo of lattice-like, modern architecture on a building"/>
          <p:cNvSpPr/>
          <p:nvPr>
            <p:ph type="pic" sz="half" idx="23"/>
          </p:nvPr>
        </p:nvSpPr>
        <p:spPr>
          <a:xfrm>
            <a:off x="15811500" y="4876800"/>
            <a:ext cx="7366000" cy="98298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000000"/>
        </a:solidFill>
      </p:bgPr>
    </p:bg>
    <p:spTree>
      <p:nvGrpSpPr>
        <p:cNvPr id="1" name=""/>
        <p:cNvGrpSpPr/>
        <p:nvPr/>
      </p:nvGrpSpPr>
      <p:grpSpPr>
        <a:xfrm>
          <a:off x="0" y="0"/>
          <a:ext cx="0" cy="0"/>
          <a:chOff x="0" y="0"/>
          <a:chExt cx="0" cy="0"/>
        </a:xfrm>
      </p:grpSpPr>
      <p:sp>
        <p:nvSpPr>
          <p:cNvPr id="134" name="Low angle black and white photo of a modern buildin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000000"/>
        </a:solidFill>
      </p:bgPr>
    </p:bg>
    <p:spTree>
      <p:nvGrpSpPr>
        <p:cNvPr id="1" name=""/>
        <p:cNvGrpSpPr/>
        <p:nvPr/>
      </p:nvGrpSpPr>
      <p:grpSpPr>
        <a:xfrm>
          <a:off x="0" y="0"/>
          <a:ext cx="0" cy="0"/>
          <a:chOff x="0" y="0"/>
          <a:chExt cx="0" cy="0"/>
        </a:xfrm>
      </p:grpSpPr>
      <p:sp>
        <p:nvSpPr>
          <p:cNvPr id="21" name="Black and white photo of light and shadows on a building"/>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Black and white photo of shadows cast on a concrete structure"/>
          <p:cNvSpPr/>
          <p:nvPr>
            <p:ph type="pic" idx="21"/>
          </p:nvPr>
        </p:nvSpPr>
        <p:spPr>
          <a:xfrm>
            <a:off x="9270652" y="1263650"/>
            <a:ext cx="16757661" cy="11188700"/>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Close-up black and white photo of intricate building architecture"/>
          <p:cNvSpPr/>
          <p:nvPr>
            <p:ph type="pic" idx="22"/>
          </p:nvPr>
        </p:nvSpPr>
        <p:spPr>
          <a:xfrm>
            <a:off x="12192000" y="-1341967"/>
            <a:ext cx="10922000" cy="16399934"/>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uthor and Date"/>
          <p:cNvSpPr txBox="1"/>
          <p:nvPr>
            <p:ph type="body" idx="21"/>
          </p:nvPr>
        </p:nvSpPr>
        <p:spPr>
          <a:prstGeom prst="rect">
            <a:avLst/>
          </a:prstGeom>
        </p:spPr>
        <p:txBody>
          <a:bodyPr/>
          <a:lstStyle/>
          <a:p>
            <a:pPr/>
          </a:p>
        </p:txBody>
      </p:sp>
      <p:sp>
        <p:nvSpPr>
          <p:cNvPr id="152" name="Presentation Title"/>
          <p:cNvSpPr txBox="1"/>
          <p:nvPr>
            <p:ph type="ctrTitle"/>
          </p:nvPr>
        </p:nvSpPr>
        <p:spPr>
          <a:prstGeom prst="rect">
            <a:avLst/>
          </a:prstGeom>
        </p:spPr>
        <p:txBody>
          <a:bodyPr/>
          <a:lstStyle/>
          <a:p>
            <a:pPr/>
          </a:p>
        </p:txBody>
      </p:sp>
      <p:sp>
        <p:nvSpPr>
          <p:cNvPr id="153" name="Presentation Subtitle"/>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Bartholomew, Matthew Thomas, James (son of Alphaeus),  Thaddaeus,  Simon (the zealot),  19 Judas Iscariot Mark 3:18-19"/>
          <p:cNvSpPr txBox="1"/>
          <p:nvPr>
            <p:ph type="body" idx="1"/>
          </p:nvPr>
        </p:nvSpPr>
        <p:spPr>
          <a:xfrm>
            <a:off x="1206500" y="1302897"/>
            <a:ext cx="21971000" cy="11788501"/>
          </a:xfrm>
          <a:prstGeom prst="rect">
            <a:avLst/>
          </a:prstGeom>
        </p:spPr>
        <p:txBody>
          <a:bodyPr/>
          <a:lstStyle/>
          <a:p>
            <a:pPr defTabSz="438911">
              <a:lnSpc>
                <a:spcPct val="100000"/>
              </a:lnSpc>
              <a:defRPr spc="0" sz="9600">
                <a:latin typeface="+mn-lt"/>
                <a:ea typeface="+mn-ea"/>
                <a:cs typeface="+mn-cs"/>
                <a:sym typeface="Helvetica Neue"/>
              </a:defRPr>
            </a:pPr>
            <a:r>
              <a:t>Bartholomew,</a:t>
            </a:r>
            <a:br/>
            <a:r>
              <a:t>Matthew</a:t>
            </a:r>
            <a:br/>
            <a:r>
              <a:t>Thomas,</a:t>
            </a:r>
            <a:br/>
            <a:r>
              <a:t>James (son of Alphaeus), </a:t>
            </a:r>
            <a:br/>
            <a:r>
              <a:t>Thaddaeus, </a:t>
            </a:r>
            <a:br/>
            <a:r>
              <a:t>Simon (the zealot), </a:t>
            </a:r>
            <a:br/>
            <a:r>
              <a:rPr baseline="31999"/>
              <a:t>19 </a:t>
            </a:r>
            <a:r>
              <a:t>Judas Iscariot</a:t>
            </a:r>
            <a:br/>
            <a:r>
              <a:t>Mark 3:18-19</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Jesus didn’t make disciples in an ambiguous sense he made disciples in a specific sense  They were WITH him"/>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t>Jesus didn’t make disciples in an ambiguous sense he made disciples in a specific sense</a:t>
            </a:r>
            <a:br/>
            <a:br/>
            <a:r>
              <a:t>They were WITH him</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Following Jesus is more caught than taught"/>
          <p:cNvSpPr txBox="1"/>
          <p:nvPr>
            <p:ph type="body" idx="1"/>
          </p:nvPr>
        </p:nvSpPr>
        <p:spPr>
          <a:xfrm>
            <a:off x="1206500" y="1302897"/>
            <a:ext cx="21971000" cy="11788501"/>
          </a:xfrm>
          <a:prstGeom prst="rect">
            <a:avLst/>
          </a:prstGeom>
        </p:spPr>
        <p:txBody>
          <a:bodyPr/>
          <a:lstStyle>
            <a:lvl1pPr defTabSz="457200">
              <a:lnSpc>
                <a:spcPct val="100000"/>
              </a:lnSpc>
              <a:defRPr spc="0" sz="10000">
                <a:latin typeface="+mn-lt"/>
                <a:ea typeface="+mn-ea"/>
                <a:cs typeface="+mn-cs"/>
                <a:sym typeface="Helvetica Neue"/>
              </a:defRPr>
            </a:lvl1pPr>
          </a:lstStyle>
          <a:p>
            <a:pPr/>
            <a:r>
              <a:t>Following Jesus is more caught than taught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Jesus had different levels of involvement with his disciples.…"/>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t>Jesus had different levels of involvement with his disciples.</a:t>
            </a:r>
          </a:p>
          <a:p>
            <a:pPr algn="l" defTabSz="457200">
              <a:lnSpc>
                <a:spcPct val="100000"/>
              </a:lnSpc>
              <a:defRPr b="1" spc="0" sz="1100">
                <a:solidFill>
                  <a:srgbClr val="000000"/>
                </a:solidFill>
                <a:latin typeface="+mn-lt"/>
                <a:ea typeface="+mn-ea"/>
                <a:cs typeface="+mn-cs"/>
                <a:sym typeface="Helvetica Neue"/>
              </a:defRPr>
            </a:pPr>
            <a:r>
              <a:t>Je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37 Then Jesus stopped the crowd and wouldn’t let anyone go with him except Peter, James, and John (the brother of James).…"/>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rPr baseline="31999"/>
              <a:t>37 </a:t>
            </a:r>
            <a:r>
              <a:t>Then Jesus stopped the crowd and wouldn’t let anyone go with him except Peter, James, and John (the brother of James).</a:t>
            </a:r>
          </a:p>
          <a:p>
            <a:pPr defTabSz="457200">
              <a:lnSpc>
                <a:spcPct val="100000"/>
              </a:lnSpc>
              <a:defRPr spc="0" sz="10000">
                <a:latin typeface="+mn-lt"/>
                <a:ea typeface="+mn-ea"/>
                <a:cs typeface="+mn-cs"/>
                <a:sym typeface="Helvetica Neue"/>
              </a:defRPr>
            </a:pPr>
            <a:br/>
            <a:r>
              <a:t>Mark 5:37</a:t>
            </a:r>
          </a:p>
          <a:p>
            <a:pPr defTabSz="457200">
              <a:lnSpc>
                <a:spcPct val="100000"/>
              </a:lnSpc>
              <a:defRPr spc="0" sz="10000">
                <a:latin typeface="+mn-lt"/>
                <a:ea typeface="+mn-ea"/>
                <a:cs typeface="+mn-cs"/>
                <a:sym typeface="Helvetica Neue"/>
              </a:defRPr>
            </a:pPr>
          </a:p>
          <a:p>
            <a:pPr algn="l" defTabSz="457200">
              <a:lnSpc>
                <a:spcPct val="100000"/>
              </a:lnSpc>
              <a:defRPr b="1" spc="0" sz="1100">
                <a:solidFill>
                  <a:srgbClr val="000000"/>
                </a:solidFill>
                <a:latin typeface="+mn-lt"/>
                <a:ea typeface="+mn-ea"/>
                <a:cs typeface="+mn-cs"/>
                <a:sym typeface="Helvetica Neue"/>
              </a:defRPr>
            </a:pPr>
            <a:r>
              <a:t>Je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32 They went to the olive grove called Gethsemane, and Jesus said, “Sit here while I go and pray.” 33 He took Peter, James, and John with him, and he became deeply troubled and distressed. 34 He told them, “My soul is crushed with grief to the point of d"/>
          <p:cNvSpPr txBox="1"/>
          <p:nvPr>
            <p:ph type="body" idx="1"/>
          </p:nvPr>
        </p:nvSpPr>
        <p:spPr>
          <a:xfrm>
            <a:off x="1206500" y="1302897"/>
            <a:ext cx="21971000" cy="11788501"/>
          </a:xfrm>
          <a:prstGeom prst="rect">
            <a:avLst/>
          </a:prstGeom>
        </p:spPr>
        <p:txBody>
          <a:bodyPr/>
          <a:lstStyle/>
          <a:p>
            <a:pPr defTabSz="393192">
              <a:lnSpc>
                <a:spcPct val="100000"/>
              </a:lnSpc>
              <a:defRPr spc="0" sz="8600">
                <a:latin typeface="+mn-lt"/>
                <a:ea typeface="+mn-ea"/>
                <a:cs typeface="+mn-cs"/>
                <a:sym typeface="Helvetica Neue"/>
              </a:defRPr>
            </a:pPr>
            <a:r>
              <a:rPr baseline="31999"/>
              <a:t>32 </a:t>
            </a:r>
            <a:r>
              <a:t>They went to the olive grove called Gethsemane, and Jesus said, “Sit here while I go and pray.” </a:t>
            </a:r>
            <a:r>
              <a:rPr baseline="31999"/>
              <a:t>33 </a:t>
            </a:r>
            <a:r>
              <a:t>He took Peter, James, and John with him, and he became deeply troubled and distressed. </a:t>
            </a:r>
            <a:r>
              <a:rPr baseline="31999"/>
              <a:t>34 </a:t>
            </a:r>
            <a:r>
              <a:t>He told them, “My soul is crushed with grief to the point of death. Stay here and keep watch with me.” </a:t>
            </a:r>
          </a:p>
          <a:p>
            <a:pPr defTabSz="393192">
              <a:lnSpc>
                <a:spcPct val="100000"/>
              </a:lnSpc>
              <a:defRPr spc="0" sz="8600">
                <a:latin typeface="+mn-lt"/>
                <a:ea typeface="+mn-ea"/>
                <a:cs typeface="+mn-cs"/>
                <a:sym typeface="Helvetica Neue"/>
              </a:defRPr>
            </a:pPr>
            <a:r>
              <a:t>Mark 14:32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hen he asked them, “But who do you say I am?” 16 Simon Peter answered, “You are the Messiah, the Son of the living God.” 17 Jesus replied, “You are blessed, Simon son of John, because my Father in heaven has revealed this to you. You did not learn this "/>
          <p:cNvSpPr txBox="1"/>
          <p:nvPr>
            <p:ph type="body" idx="1"/>
          </p:nvPr>
        </p:nvSpPr>
        <p:spPr>
          <a:xfrm>
            <a:off x="1206500" y="1302897"/>
            <a:ext cx="21971000" cy="11788501"/>
          </a:xfrm>
          <a:prstGeom prst="rect">
            <a:avLst/>
          </a:prstGeom>
        </p:spPr>
        <p:txBody>
          <a:bodyPr/>
          <a:lstStyle/>
          <a:p>
            <a:pPr defTabSz="352043">
              <a:lnSpc>
                <a:spcPct val="100000"/>
              </a:lnSpc>
              <a:defRPr spc="0" sz="7700">
                <a:latin typeface="+mn-lt"/>
                <a:ea typeface="+mn-ea"/>
                <a:cs typeface="+mn-cs"/>
                <a:sym typeface="Helvetica Neue"/>
              </a:defRPr>
            </a:pPr>
            <a:r>
              <a:rPr baseline="31999"/>
              <a:t> </a:t>
            </a:r>
            <a:r>
              <a:t>Then he asked them, “But who do you say I am?” </a:t>
            </a:r>
            <a:r>
              <a:rPr baseline="31999"/>
              <a:t>16 </a:t>
            </a:r>
            <a:r>
              <a:t>Simon Peter answered, “You are the Messiah, the Son of the living God.” </a:t>
            </a:r>
            <a:r>
              <a:rPr baseline="31999"/>
              <a:t>17 </a:t>
            </a:r>
            <a:r>
              <a:t>Jesus replied, “You are blessed, Simon son of John, because my Father in heaven has revealed this to you. You did not learn this from any human being. </a:t>
            </a:r>
            <a:r>
              <a:rPr baseline="31999"/>
              <a:t>18 </a:t>
            </a:r>
            <a:r>
              <a:t>Now I say to you that you are Peter (which means ‘rock’), and upon this rock I will build my church, and all the powers of hell will not conquer it. </a:t>
            </a:r>
            <a:br>
              <a:rPr baseline="31999"/>
            </a:br>
            <a:r>
              <a:t>Matthew 15:15-19</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Statement"/>
          <p:cNvSpPr txBox="1"/>
          <p:nvPr>
            <p:ph type="body" idx="1"/>
          </p:nvPr>
        </p:nvSpPr>
        <p:spPr>
          <a:xfrm>
            <a:off x="1206500" y="1302897"/>
            <a:ext cx="21971000" cy="11788501"/>
          </a:xfrm>
          <a:prstGeom prst="rect">
            <a:avLst/>
          </a:prstGeom>
        </p:spPr>
        <p:txBody>
          <a:bodyPr/>
          <a:lstStyle/>
          <a:p>
            <a:pPr defTabSz="457200">
              <a:lnSpc>
                <a:spcPct val="100000"/>
              </a:lnSpc>
              <a:defRPr baseline="31999" spc="0" sz="10000">
                <a:latin typeface="+mn-lt"/>
                <a:ea typeface="+mn-ea"/>
                <a:cs typeface="+mn-cs"/>
                <a:sym typeface="Helvetica Neue"/>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Eyes for 12 Heart for 3 Plan for 1"/>
          <p:cNvSpPr txBox="1"/>
          <p:nvPr>
            <p:ph type="body" idx="1"/>
          </p:nvPr>
        </p:nvSpPr>
        <p:spPr>
          <a:xfrm>
            <a:off x="1206500" y="3571801"/>
            <a:ext cx="21971000" cy="6572398"/>
          </a:xfrm>
          <a:prstGeom prst="rect">
            <a:avLst/>
          </a:prstGeom>
        </p:spPr>
        <p:txBody>
          <a:bodyPr/>
          <a:lstStyle/>
          <a:p>
            <a:pPr/>
            <a:r>
              <a:t>Eyes for 12</a:t>
            </a:r>
            <a:br/>
            <a:r>
              <a:t>Heart for 3</a:t>
            </a:r>
            <a:br/>
            <a:r>
              <a:t>Plan for 1</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Eyes for 12 Two questions related to influence…"/>
          <p:cNvSpPr txBox="1"/>
          <p:nvPr>
            <p:ph type="body" idx="1"/>
          </p:nvPr>
        </p:nvSpPr>
        <p:spPr>
          <a:xfrm>
            <a:off x="1206500" y="2052686"/>
            <a:ext cx="21971000" cy="11593449"/>
          </a:xfrm>
          <a:prstGeom prst="rect">
            <a:avLst/>
          </a:prstGeom>
        </p:spPr>
        <p:txBody>
          <a:bodyPr/>
          <a:lstStyle/>
          <a:p>
            <a:pPr defTabSz="2389572">
              <a:defRPr spc="-227" sz="11368"/>
            </a:pPr>
            <a:r>
              <a:t>Eyes for 12</a:t>
            </a:r>
            <a:br/>
            <a:r>
              <a:t>Two questions related to influence</a:t>
            </a:r>
            <a:br/>
          </a:p>
          <a:p>
            <a:pPr defTabSz="2389572">
              <a:defRPr spc="-227" sz="11368"/>
            </a:pPr>
            <a:r>
              <a:t>1. Who is open to your influence?</a:t>
            </a:r>
          </a:p>
          <a:p>
            <a:pPr defTabSz="2389572">
              <a:defRPr spc="-227" sz="11368"/>
            </a:pPr>
            <a:r>
              <a:t>2. Who is open to God’s influence?</a:t>
            </a:r>
          </a:p>
          <a:p>
            <a:pPr algn="l" defTabSz="448055">
              <a:lnSpc>
                <a:spcPct val="100000"/>
              </a:lnSpc>
              <a:defRPr spc="0" sz="1078">
                <a:solidFill>
                  <a:srgbClr val="000000"/>
                </a:solidFill>
                <a:latin typeface="+mn-lt"/>
                <a:ea typeface="+mn-ea"/>
                <a:cs typeface="+mn-cs"/>
                <a:sym typeface="Helvetica Neue"/>
              </a:defRPr>
            </a:pPr>
            <a:r>
              <a:t>1. Who is open to your influence?</a:t>
            </a:r>
          </a:p>
          <a:p>
            <a:pPr algn="l" defTabSz="448055">
              <a:lnSpc>
                <a:spcPct val="100000"/>
              </a:lnSpc>
              <a:defRPr spc="0" sz="1078">
                <a:solidFill>
                  <a:srgbClr val="000000"/>
                </a:solidFill>
                <a:latin typeface="+mn-lt"/>
                <a:ea typeface="+mn-ea"/>
                <a:cs typeface="+mn-cs"/>
                <a:sym typeface="Helvetica Neue"/>
              </a:defRPr>
            </a:pPr>
            <a:br/>
            <a:r>
              <a:t>2. Who is open to God’s influence?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Heart for 3…"/>
          <p:cNvSpPr txBox="1"/>
          <p:nvPr>
            <p:ph type="body" idx="1"/>
          </p:nvPr>
        </p:nvSpPr>
        <p:spPr>
          <a:xfrm>
            <a:off x="1206500" y="2052686"/>
            <a:ext cx="21971000" cy="11593449"/>
          </a:xfrm>
          <a:prstGeom prst="rect">
            <a:avLst/>
          </a:prstGeom>
        </p:spPr>
        <p:txBody>
          <a:bodyPr/>
          <a:lstStyle/>
          <a:p>
            <a:pPr/>
            <a:r>
              <a:t>Heart for 3</a:t>
            </a:r>
          </a:p>
          <a:p>
            <a:pPr/>
          </a:p>
          <a:p>
            <a:pPr/>
            <a:r>
              <a:t>1. Connection</a:t>
            </a:r>
          </a:p>
          <a:p>
            <a:pPr/>
            <a:r>
              <a:t>2. Capacity</a:t>
            </a:r>
          </a:p>
          <a:p>
            <a:pPr/>
            <a:r>
              <a:t>3. Calling</a:t>
            </a:r>
          </a:p>
          <a:p>
            <a:pPr algn="l" defTabSz="457200">
              <a:lnSpc>
                <a:spcPct val="100000"/>
              </a:lnSpc>
              <a:defRPr spc="0" sz="1100">
                <a:solidFill>
                  <a:srgbClr val="000000"/>
                </a:solidFill>
                <a:latin typeface="+mn-lt"/>
                <a:ea typeface="+mn-ea"/>
                <a:cs typeface="+mn-cs"/>
                <a:sym typeface="Helvetica Neue"/>
              </a:defRPr>
            </a:pPr>
            <a:r>
              <a:t>1. Who is open to your influence?</a:t>
            </a:r>
          </a:p>
          <a:p>
            <a:pPr algn="l" defTabSz="457200">
              <a:lnSpc>
                <a:spcPct val="100000"/>
              </a:lnSpc>
              <a:defRPr spc="0" sz="1100">
                <a:solidFill>
                  <a:srgbClr val="000000"/>
                </a:solidFill>
                <a:latin typeface="+mn-lt"/>
                <a:ea typeface="+mn-ea"/>
                <a:cs typeface="+mn-cs"/>
                <a:sym typeface="Helvetica Neue"/>
              </a:defRPr>
            </a:pPr>
            <a:br/>
            <a:r>
              <a:t>2. Who is open to God’s influence?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Plan for 1…"/>
          <p:cNvSpPr txBox="1"/>
          <p:nvPr>
            <p:ph type="body" idx="1"/>
          </p:nvPr>
        </p:nvSpPr>
        <p:spPr>
          <a:xfrm>
            <a:off x="1206500" y="2052686"/>
            <a:ext cx="21971000" cy="11593449"/>
          </a:xfrm>
          <a:prstGeom prst="rect">
            <a:avLst/>
          </a:prstGeom>
        </p:spPr>
        <p:txBody>
          <a:bodyPr/>
          <a:lstStyle/>
          <a:p>
            <a:pPr/>
            <a:r>
              <a:t>Plan for 1</a:t>
            </a:r>
          </a:p>
          <a:p>
            <a:pPr/>
          </a:p>
          <a:p>
            <a:pPr/>
            <a:r>
              <a:t>Access to every area of your life</a:t>
            </a:r>
          </a:p>
          <a:p>
            <a:pPr/>
            <a:r>
              <a:t>Access to your time</a:t>
            </a:r>
          </a:p>
          <a:p>
            <a:pPr/>
            <a:r>
              <a:t>Access to your experience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My functional Great Commandment:   Go therefore and make worship attenders, baptizing them in the name of programs and teaching them to volunteer to make the whole thing work"/>
          <p:cNvSpPr txBox="1"/>
          <p:nvPr>
            <p:ph type="body" idx="1"/>
          </p:nvPr>
        </p:nvSpPr>
        <p:spPr>
          <a:xfrm>
            <a:off x="1206500" y="1302897"/>
            <a:ext cx="21971000" cy="11788501"/>
          </a:xfrm>
          <a:prstGeom prst="rect">
            <a:avLst/>
          </a:prstGeom>
        </p:spPr>
        <p:txBody>
          <a:bodyPr/>
          <a:lstStyle/>
          <a:p>
            <a:pPr defTabSz="443484">
              <a:lnSpc>
                <a:spcPct val="100000"/>
              </a:lnSpc>
              <a:defRPr spc="0" sz="9700">
                <a:latin typeface="+mn-lt"/>
                <a:ea typeface="+mn-ea"/>
                <a:cs typeface="+mn-cs"/>
                <a:sym typeface="Helvetica Neue"/>
              </a:defRPr>
            </a:pPr>
            <a:r>
              <a:t>My functional Great Commandment: </a:t>
            </a:r>
            <a:br/>
            <a:br/>
            <a:r>
              <a:t>Go therefore and make worship attenders, baptizing them in the name of programs and teaching them to volunteer to make the whole thing work</a:t>
            </a:r>
            <a:b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Disciplemaking Shifts  1. Participation to Preparation…"/>
          <p:cNvSpPr txBox="1"/>
          <p:nvPr>
            <p:ph type="body" idx="1"/>
          </p:nvPr>
        </p:nvSpPr>
        <p:spPr>
          <a:xfrm>
            <a:off x="1206500" y="2052686"/>
            <a:ext cx="21971000" cy="11593449"/>
          </a:xfrm>
          <a:prstGeom prst="rect">
            <a:avLst/>
          </a:prstGeom>
        </p:spPr>
        <p:txBody>
          <a:bodyPr/>
          <a:lstStyle/>
          <a:p>
            <a:pPr defTabSz="1731220">
              <a:defRPr spc="-164" sz="8236"/>
            </a:pPr>
            <a:r>
              <a:t>Disciplemaking Shifts</a:t>
            </a:r>
            <a:br/>
            <a:br/>
            <a:r>
              <a:t>1. Participation to Preparation</a:t>
            </a:r>
          </a:p>
          <a:p>
            <a:pPr defTabSz="1731220">
              <a:defRPr spc="-164" sz="8236"/>
            </a:pPr>
            <a:br/>
            <a:r>
              <a:t>2. Event to Relationship</a:t>
            </a:r>
          </a:p>
          <a:p>
            <a:pPr defTabSz="1731220">
              <a:defRPr spc="-164" sz="8236"/>
            </a:pPr>
            <a:br/>
            <a:r>
              <a:t>3. Acquiring information to demonstrating mastery</a:t>
            </a:r>
            <a:br/>
            <a:br/>
            <a:r>
              <a:t>4. Orientation from Leader to Follower</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10 You made them a kingdom and priests to our God,…"/>
          <p:cNvSpPr txBox="1"/>
          <p:nvPr>
            <p:ph type="body" idx="1"/>
          </p:nvPr>
        </p:nvSpPr>
        <p:spPr>
          <a:xfrm>
            <a:off x="1206500" y="1910588"/>
            <a:ext cx="21971000" cy="11593449"/>
          </a:xfrm>
          <a:prstGeom prst="rect">
            <a:avLst/>
          </a:prstGeom>
        </p:spPr>
        <p:txBody>
          <a:bodyPr/>
          <a:lstStyle/>
          <a:p>
            <a:pPr/>
            <a:r>
              <a:rPr baseline="31999"/>
              <a:t>10 </a:t>
            </a:r>
            <a:r>
              <a:t>You made them a kingdom and priests to our God, </a:t>
            </a:r>
          </a:p>
          <a:p>
            <a:pPr/>
            <a:r>
              <a:t>and they will reign on the earth </a:t>
            </a:r>
            <a:br/>
            <a:br/>
            <a:r>
              <a:t>Revelation 5:10</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tatement"/>
          <p:cNvSpPr txBox="1"/>
          <p:nvPr>
            <p:ph type="body" idx="1"/>
          </p:nvPr>
        </p:nvSpPr>
        <p:spPr>
          <a:xfrm>
            <a:off x="1206500" y="1910588"/>
            <a:ext cx="21971000" cy="11593449"/>
          </a:xfrm>
          <a:prstGeom prst="rect">
            <a:avLst/>
          </a:prstGeom>
        </p:spPr>
        <p:txBody>
          <a:bodyPr/>
          <a:lstStyle/>
          <a:p>
            <a:pPr/>
          </a:p>
        </p:txBody>
      </p:sp>
      <p:pic>
        <p:nvPicPr>
          <p:cNvPr id="207" name="Moravian Movement.png" descr="Moravian Movement.png"/>
          <p:cNvPicPr>
            <a:picLocks noChangeAspect="1"/>
          </p:cNvPicPr>
          <p:nvPr/>
        </p:nvPicPr>
        <p:blipFill>
          <a:blip r:embed="rId2">
            <a:extLst/>
          </a:blip>
          <a:stretch>
            <a:fillRect/>
          </a:stretch>
        </p:blipFill>
        <p:spPr>
          <a:xfrm>
            <a:off x="-2614458" y="110471"/>
            <a:ext cx="31993301" cy="13545458"/>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Disciplemaking starts by taking responsibility in relationship"/>
          <p:cNvSpPr txBox="1"/>
          <p:nvPr>
            <p:ph type="body" idx="1"/>
          </p:nvPr>
        </p:nvSpPr>
        <p:spPr>
          <a:xfrm>
            <a:off x="1206500" y="1302897"/>
            <a:ext cx="21971000" cy="11788501"/>
          </a:xfrm>
          <a:prstGeom prst="rect">
            <a:avLst/>
          </a:prstGeom>
        </p:spPr>
        <p:txBody>
          <a:bodyPr/>
          <a:lstStyle>
            <a:lvl1pPr defTabSz="457200">
              <a:lnSpc>
                <a:spcPct val="100000"/>
              </a:lnSpc>
              <a:defRPr spc="0" sz="10000">
                <a:latin typeface="+mn-lt"/>
                <a:ea typeface="+mn-ea"/>
                <a:cs typeface="+mn-cs"/>
                <a:sym typeface="Helvetica Neue"/>
              </a:defRPr>
            </a:lvl1pPr>
          </a:lstStyle>
          <a:p>
            <a:pPr/>
            <a:r>
              <a:t>Disciplemaking starts by taking responsibility in relationship</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13 Afterward Jesus went up on a mountain and called out the ones he wanted to go with him. And they came to him.   Mark 3:13"/>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rPr baseline="31999"/>
              <a:t>13 </a:t>
            </a:r>
            <a:r>
              <a:t>Afterward Jesus went up on a mountain and called out the ones he wanted to go </a:t>
            </a:r>
            <a:r>
              <a:rPr b="1">
                <a:solidFill>
                  <a:schemeClr val="accent4"/>
                </a:solidFill>
              </a:rPr>
              <a:t>with</a:t>
            </a:r>
            <a:r>
              <a:rPr b="1"/>
              <a:t> </a:t>
            </a:r>
            <a:r>
              <a:t>him. And they came to him. </a:t>
            </a:r>
            <a:br/>
            <a:br/>
            <a:r>
              <a:t>Mark 3:13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14 Then he appointed twelve of them and called them his apostles. They were to accompany him, and he would send them out to preach, 15 giving them authority to cast out demons.…"/>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rPr baseline="31999"/>
              <a:t>14 </a:t>
            </a:r>
            <a:r>
              <a:t>Then he appointed twelve of them and called them his apostles. They were to accompany him, and he would send them out to preach, </a:t>
            </a:r>
            <a:r>
              <a:rPr baseline="31999"/>
              <a:t>15 </a:t>
            </a:r>
            <a:r>
              <a:t>giving them authority to cast out demons. </a:t>
            </a:r>
          </a:p>
          <a:p>
            <a:pPr defTabSz="457200">
              <a:lnSpc>
                <a:spcPct val="100000"/>
              </a:lnSpc>
              <a:defRPr spc="0" sz="10000">
                <a:latin typeface="+mn-lt"/>
                <a:ea typeface="+mn-ea"/>
                <a:cs typeface="+mn-cs"/>
                <a:sym typeface="Helvetica Neue"/>
              </a:defRPr>
            </a:pPr>
            <a:r>
              <a:t>Mark 3:14-15</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16 These are the twelve he chose: Simon (whom he named Peter), 17 James and John (the sons of Zebedee, but Jesus nicknamed them “Sons of Thunder”), 18 Andrew, Philip,"/>
          <p:cNvSpPr txBox="1"/>
          <p:nvPr>
            <p:ph type="body" idx="1"/>
          </p:nvPr>
        </p:nvSpPr>
        <p:spPr>
          <a:xfrm>
            <a:off x="1206500" y="1302897"/>
            <a:ext cx="21971000" cy="11788501"/>
          </a:xfrm>
          <a:prstGeom prst="rect">
            <a:avLst/>
          </a:prstGeom>
        </p:spPr>
        <p:txBody>
          <a:bodyPr/>
          <a:lstStyle/>
          <a:p>
            <a:pPr defTabSz="457200">
              <a:lnSpc>
                <a:spcPct val="100000"/>
              </a:lnSpc>
              <a:defRPr spc="0" sz="10000">
                <a:latin typeface="+mn-lt"/>
                <a:ea typeface="+mn-ea"/>
                <a:cs typeface="+mn-cs"/>
                <a:sym typeface="Helvetica Neue"/>
              </a:defRPr>
            </a:pPr>
            <a:r>
              <a:rPr baseline="31999"/>
              <a:t>16 </a:t>
            </a:r>
            <a:r>
              <a:t>These are the twelve he chose:</a:t>
            </a:r>
            <a:br/>
            <a:r>
              <a:t>Simon (whom he named Peter),</a:t>
            </a:r>
            <a:br/>
            <a:r>
              <a:rPr baseline="31999"/>
              <a:t>17 </a:t>
            </a:r>
            <a:r>
              <a:t>James and John (the sons of Zebedee, but Jesus nicknamed them “Sons of Thunder”), </a:t>
            </a:r>
            <a:r>
              <a:rPr baseline="31999"/>
              <a:t>18 </a:t>
            </a:r>
            <a:r>
              <a:t>Andrew, Philip,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2_DynamicDark">
  <a:themeElements>
    <a:clrScheme name="32_DynamicDark">
      <a:dk1>
        <a:srgbClr val="BE00FF"/>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2_DynamicDark">
  <a:themeElements>
    <a:clrScheme name="32_DynamicDar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