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13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1"/>
          <p:cNvSpPr txBox="1"/>
          <p:nvPr>
            <p:ph type="ctrTitle"/>
          </p:nvPr>
        </p:nvSpPr>
        <p:spPr>
          <a:xfrm>
            <a:off x="443906" y="239927"/>
            <a:ext cx="11304188" cy="4249341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defRPr b="1" sz="3100">
                <a:latin typeface="+mn-lt"/>
                <a:ea typeface="+mn-ea"/>
                <a:cs typeface="+mn-cs"/>
                <a:sym typeface="Helvetica"/>
              </a:defRPr>
            </a:pPr>
            <a:r>
              <a:rPr sz="6700"/>
              <a:t>Ministry to Movement</a:t>
            </a:r>
            <a:br/>
            <a:r>
              <a:t>Seven Principles of Launching a Campus Ministry Movement</a:t>
            </a:r>
            <a:br/>
            <a:r>
              <a:t>(2 Days of Training Reduced to 30 minutes!)</a:t>
            </a:r>
            <a:br/>
            <a:r>
              <a:t> </a:t>
            </a:r>
            <a:br/>
            <a:r>
              <a:rPr sz="4200"/>
              <a:t>@SteveShadrach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ontent Placeholder 2"/>
          <p:cNvSpPr txBox="1"/>
          <p:nvPr>
            <p:ph type="body" idx="1"/>
          </p:nvPr>
        </p:nvSpPr>
        <p:spPr>
          <a:xfrm>
            <a:off x="749300" y="682625"/>
            <a:ext cx="10968832" cy="5492751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3700"/>
            </a:pPr>
            <a:r>
              <a:rPr b="1"/>
              <a:t>1. </a:t>
            </a:r>
            <a:r>
              <a:rPr b="1"/>
              <a:t>Saturate the entire campus in ongoing fervent prayer</a:t>
            </a:r>
            <a:br>
              <a:rPr b="1"/>
            </a:br>
            <a:r>
              <a:t>* Builds a heart for laboring on that campus in your students</a:t>
            </a:r>
            <a:br/>
            <a:r>
              <a:t>* God uses those prayers mightily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ontent Placeholder 2"/>
          <p:cNvSpPr txBox="1"/>
          <p:nvPr>
            <p:ph type="body" idx="1"/>
          </p:nvPr>
        </p:nvSpPr>
        <p:spPr>
          <a:xfrm>
            <a:off x="838200" y="619125"/>
            <a:ext cx="10977067" cy="5910313"/>
          </a:xfrm>
          <a:prstGeom prst="rect">
            <a:avLst/>
          </a:prstGeom>
        </p:spPr>
        <p:txBody>
          <a:bodyPr/>
          <a:lstStyle/>
          <a:p>
            <a:pPr marL="0" indent="0" defTabSz="841247">
              <a:spcBef>
                <a:spcPts val="900"/>
              </a:spcBef>
              <a:buSzTx/>
              <a:buNone/>
              <a:defRPr sz="3128"/>
            </a:pPr>
            <a:r>
              <a:rPr b="1"/>
              <a:t>2. Start to view your campus differently</a:t>
            </a:r>
            <a:br>
              <a:rPr b="1"/>
            </a:br>
            <a:r>
              <a:t>* There are many ministries on campuses, but seldom a movement </a:t>
            </a:r>
            <a:br/>
            <a:r>
              <a:t>What if God had His TOTAL way on your campus?</a:t>
            </a:r>
            <a:br/>
            <a:r>
              <a:t>* Determine you will go after the unreached 95% no one is going after</a:t>
            </a:r>
            <a:br/>
            <a:r>
              <a:t>* Become the Sherlock Holmes of your campus</a:t>
            </a:r>
            <a:br/>
            <a:r>
              <a:t>* You are the new “campus host”</a:t>
            </a:r>
            <a:br/>
            <a:r>
              <a:t>* ENJOY the students</a:t>
            </a:r>
            <a:br/>
            <a:r>
              <a:t>* View students as full of potential, not problems</a:t>
            </a:r>
            <a:br/>
            <a:r>
              <a:t>* View your campus through the lens of affinity groups</a:t>
            </a:r>
            <a:br/>
            <a:r>
              <a:t>* Transform that campus into a launching pad, a sending base to the nations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ontent Placeholder 2"/>
          <p:cNvSpPr txBox="1"/>
          <p:nvPr>
            <p:ph type="body" idx="1"/>
          </p:nvPr>
        </p:nvSpPr>
        <p:spPr>
          <a:xfrm>
            <a:off x="596900" y="542925"/>
            <a:ext cx="11263759" cy="5936804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4000"/>
            </a:pPr>
            <a:r>
              <a:t>3. </a:t>
            </a:r>
            <a:r>
              <a:rPr b="1"/>
              <a:t>Regularly pull leaders together to list, evaluate, and assign affinity groups</a:t>
            </a:r>
            <a:br>
              <a:rPr b="1"/>
            </a:br>
            <a:r>
              <a:t>* Major on “mainstream” students—i.e. those who have the largest and strongest network of relationships</a:t>
            </a:r>
            <a:br/>
            <a:r>
              <a:t>* Have each staff person and student leader take 1-3 affinity groups to pray and penetrate</a:t>
            </a:r>
            <a:br/>
            <a:r>
              <a:t>* Which students you target will determine whether you have multiplication or simply addition. WHY am I targeting the students I am targeting?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ontent Placeholder 2"/>
          <p:cNvSpPr txBox="1"/>
          <p:nvPr>
            <p:ph type="body" idx="1"/>
          </p:nvPr>
        </p:nvSpPr>
        <p:spPr>
          <a:xfrm>
            <a:off x="670768" y="480466"/>
            <a:ext cx="10683032" cy="569649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3500"/>
            </a:pPr>
            <a:r>
              <a:t>4. </a:t>
            </a:r>
            <a:r>
              <a:rPr b="1"/>
              <a:t>Major in launching small group investigate bible studies in key groups</a:t>
            </a:r>
            <a:br>
              <a:rPr b="1"/>
            </a:br>
            <a:r>
              <a:t>* Always prioritize non-believers</a:t>
            </a:r>
            <a:br/>
            <a:r>
              <a:t>* Recruit to limited size groups (w/felt need topics) with students who know each other</a:t>
            </a:r>
            <a:br/>
            <a:r>
              <a:t>* Be very careful about WHICH student you recruit first. Try to identify who the influencers are in each group</a:t>
            </a:r>
            <a:br/>
            <a:r>
              <a:t>* Make it a fun, non-religious, purely discussion oriented sessions</a:t>
            </a:r>
            <a:br/>
            <a:r>
              <a:t>* Understand the “battle to belong” is a much bigger issue for students that the “battle to believe”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ontent Placeholder 2"/>
          <p:cNvSpPr txBox="1"/>
          <p:nvPr>
            <p:ph type="body" idx="1"/>
          </p:nvPr>
        </p:nvSpPr>
        <p:spPr>
          <a:xfrm>
            <a:off x="559444" y="681037"/>
            <a:ext cx="10794356" cy="5495926"/>
          </a:xfrm>
          <a:prstGeom prst="rect">
            <a:avLst/>
          </a:prstGeom>
        </p:spPr>
        <p:txBody>
          <a:bodyPr/>
          <a:lstStyle/>
          <a:p>
            <a:pPr marL="0" indent="0" defTabSz="822959">
              <a:spcBef>
                <a:spcPts val="900"/>
              </a:spcBef>
              <a:buSzTx/>
              <a:buNone/>
              <a:defRPr sz="3239"/>
            </a:pPr>
            <a:r>
              <a:t>5. </a:t>
            </a:r>
            <a:r>
              <a:rPr b="1"/>
              <a:t>Remain focused on ongoing relational evangelism</a:t>
            </a:r>
            <a:br>
              <a:rPr b="1"/>
            </a:br>
            <a:r>
              <a:t>* Promise them a one on one customized discovery session sometime that semester</a:t>
            </a:r>
            <a:br/>
            <a:r>
              <a:t>* Use every gospel appointment as a training opportunity</a:t>
            </a:r>
            <a:br/>
            <a:r>
              <a:t>* Use gospel tools that emphasizes the lordship of Christ along with His saviorship</a:t>
            </a:r>
            <a:br/>
            <a:r>
              <a:t>* Every resource should be so simple, basic, and transferable that they could immediately turn around and share it with someone</a:t>
            </a:r>
            <a:br/>
            <a:r>
              <a:t>* If you focus on highly networked students the very first thing they will want to do is start sharing the gospel with their friends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ontent Placeholder 2"/>
          <p:cNvSpPr txBox="1"/>
          <p:nvPr>
            <p:ph type="body" idx="1"/>
          </p:nvPr>
        </p:nvSpPr>
        <p:spPr>
          <a:xfrm>
            <a:off x="431800" y="492124"/>
            <a:ext cx="11361043" cy="5964597"/>
          </a:xfrm>
          <a:prstGeom prst="rect">
            <a:avLst/>
          </a:prstGeom>
        </p:spPr>
        <p:txBody>
          <a:bodyPr/>
          <a:lstStyle/>
          <a:p>
            <a:pPr marL="0" indent="0" defTabSz="877823">
              <a:lnSpc>
                <a:spcPct val="72000"/>
              </a:lnSpc>
              <a:spcBef>
                <a:spcPts val="900"/>
              </a:spcBef>
              <a:buSzTx/>
              <a:buNone/>
              <a:defRPr sz="2976"/>
            </a:pPr>
            <a:r>
              <a:t>6. </a:t>
            </a:r>
            <a:r>
              <a:rPr b="1"/>
              <a:t>Do immediate follow up, establishing, and equipping of new converts</a:t>
            </a:r>
            <a:br>
              <a:rPr b="1"/>
            </a:br>
            <a:r>
              <a:t>* The first 24 hours are critical. The first week, the first month, etc…Focus on assurances, daily QT, getting them around committed Christians, witnessing asap</a:t>
            </a:r>
            <a:br/>
            <a:r>
              <a:t>* By the 6 month mark the wet cement has hardened. Whatever modeling and convictions you have built into them by that time will be with them for a lifetime</a:t>
            </a:r>
            <a:br/>
            <a:r>
              <a:t>* Don’t pull them out of their affinity group. Equip them to live for Christ and be a witness in the midst of that group</a:t>
            </a:r>
            <a:br/>
            <a:r>
              <a:t>* Now you are helping that new convert start their own evangelistic efforts</a:t>
            </a:r>
            <a:br/>
            <a:r>
              <a:t>* When your ministry team is made up of mainstream students you/your leaders have led to Christ and now equipping to reach their respective affinity groups….you are on the verge of a campus wide movement!</a:t>
            </a:r>
            <a:br/>
            <a:r>
              <a:t>* Use your summers for extensive stateside and overseas training opportunities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ontent Placeholder 2"/>
          <p:cNvSpPr txBox="1"/>
          <p:nvPr>
            <p:ph type="body" idx="1"/>
          </p:nvPr>
        </p:nvSpPr>
        <p:spPr>
          <a:xfrm>
            <a:off x="622300" y="504825"/>
            <a:ext cx="10947400" cy="5848351"/>
          </a:xfrm>
          <a:prstGeom prst="rect">
            <a:avLst/>
          </a:prstGeom>
        </p:spPr>
        <p:txBody>
          <a:bodyPr/>
          <a:lstStyle/>
          <a:p>
            <a:pPr marL="0" indent="0" defTabSz="905255">
              <a:spcBef>
                <a:spcPts val="900"/>
              </a:spcBef>
              <a:buSzTx/>
              <a:buNone/>
              <a:defRPr sz="3762"/>
            </a:pPr>
            <a:r>
              <a:t>7. </a:t>
            </a:r>
            <a:r>
              <a:rPr b="1"/>
              <a:t>Walk toward your fears in the power of the Holy Spirit</a:t>
            </a:r>
            <a:br>
              <a:rPr b="1"/>
            </a:br>
            <a:r>
              <a:t>* Don’t do what is most comfortable, do what is most strategic</a:t>
            </a:r>
            <a:br/>
            <a:r>
              <a:t>* Persevere in staying focused on ongoing relational evangelism among main stream students</a:t>
            </a:r>
            <a:br/>
            <a:r>
              <a:t>* Don’t let the world conform you and sidetrack you with the latest trendy causes and issues</a:t>
            </a:r>
            <a:br/>
            <a:r>
              <a:t>* There will be opposition. Remember Jesus was the most loved and the most hated person ever. </a:t>
            </a:r>
            <a:br/>
            <a:r>
              <a:t> 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itle 1"/>
          <p:cNvSpPr txBox="1"/>
          <p:nvPr>
            <p:ph type="title"/>
          </p:nvPr>
        </p:nvSpPr>
        <p:spPr>
          <a:xfrm>
            <a:off x="838200" y="314325"/>
            <a:ext cx="10515600" cy="1325563"/>
          </a:xfrm>
          <a:prstGeom prst="rect">
            <a:avLst/>
          </a:prstGeom>
        </p:spPr>
        <p:txBody>
          <a:bodyPr/>
          <a:lstStyle>
            <a:lvl1pPr algn="ctr"/>
          </a:lstStyle>
          <a:p>
            <a:pPr/>
            <a:r>
              <a:t>Ministry to Movement</a:t>
            </a:r>
          </a:p>
        </p:txBody>
      </p:sp>
      <p:sp>
        <p:nvSpPr>
          <p:cNvPr id="111" name="Content Placeholder 2"/>
          <p:cNvSpPr txBox="1"/>
          <p:nvPr>
            <p:ph type="body" idx="1"/>
          </p:nvPr>
        </p:nvSpPr>
        <p:spPr>
          <a:xfrm>
            <a:off x="838200" y="873125"/>
            <a:ext cx="10710615" cy="5597972"/>
          </a:xfrm>
          <a:prstGeom prst="rect">
            <a:avLst/>
          </a:prstGeom>
        </p:spPr>
        <p:txBody>
          <a:bodyPr/>
          <a:lstStyle/>
          <a:p>
            <a:pPr marL="0" indent="0" defTabSz="850391">
              <a:lnSpc>
                <a:spcPct val="72000"/>
              </a:lnSpc>
              <a:spcBef>
                <a:spcPts val="900"/>
              </a:spcBef>
              <a:buSzTx/>
              <a:buNone/>
              <a:defRPr sz="2790"/>
            </a:pPr>
            <a:br/>
            <a:r>
              <a:rPr b="1"/>
              <a:t> </a:t>
            </a:r>
            <a:br>
              <a:rPr b="1"/>
            </a:br>
            <a:r>
              <a:t>1. </a:t>
            </a:r>
            <a:r>
              <a:rPr b="1"/>
              <a:t>Saturate the entire campus in ongoing fervent prayer</a:t>
            </a:r>
            <a:br>
              <a:rPr b="1"/>
            </a:br>
            <a:br>
              <a:rPr b="1"/>
            </a:br>
            <a:r>
              <a:t>2. </a:t>
            </a:r>
            <a:r>
              <a:rPr b="1"/>
              <a:t>Start to view your campus differently</a:t>
            </a:r>
            <a:br>
              <a:rPr b="1"/>
            </a:br>
            <a:r>
              <a:t> </a:t>
            </a:r>
            <a:br/>
            <a:r>
              <a:t>3. </a:t>
            </a:r>
            <a:r>
              <a:rPr b="1"/>
              <a:t>Regularly pull leaders together to list, evaluate, and assign affinity groups</a:t>
            </a:r>
            <a:br>
              <a:rPr b="1"/>
            </a:br>
            <a:br>
              <a:rPr b="1"/>
            </a:br>
            <a:r>
              <a:t>4. </a:t>
            </a:r>
            <a:r>
              <a:rPr b="1"/>
              <a:t>Major in launching small group investigate bible studies in key groups</a:t>
            </a:r>
            <a:br>
              <a:rPr b="1"/>
            </a:br>
            <a:br>
              <a:rPr b="1"/>
            </a:br>
            <a:r>
              <a:t>5. </a:t>
            </a:r>
            <a:r>
              <a:rPr b="1"/>
              <a:t>Remain focused on ongoing relational evangelism</a:t>
            </a:r>
            <a:br>
              <a:rPr b="1"/>
            </a:br>
            <a:br>
              <a:rPr b="1"/>
            </a:br>
            <a:r>
              <a:t>6. </a:t>
            </a:r>
            <a:r>
              <a:rPr b="1"/>
              <a:t>Do immediate follow up, establishing, and equipping of new converts</a:t>
            </a:r>
            <a:br>
              <a:rPr b="1"/>
            </a:br>
            <a:br>
              <a:rPr b="1"/>
            </a:br>
            <a:r>
              <a:t>7. </a:t>
            </a:r>
            <a:r>
              <a:rPr b="1"/>
              <a:t>Walk toward your fears in the power of the Holy Spirit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