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9" r:id="rId2"/>
    <p:sldId id="321" r:id="rId3"/>
    <p:sldId id="322" r:id="rId4"/>
    <p:sldId id="323" r:id="rId5"/>
    <p:sldId id="298" r:id="rId6"/>
    <p:sldId id="324" r:id="rId7"/>
    <p:sldId id="325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26" r:id="rId22"/>
    <p:sldId id="315" r:id="rId23"/>
    <p:sldId id="327" r:id="rId24"/>
    <p:sldId id="329" r:id="rId25"/>
    <p:sldId id="32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7C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4"/>
    <p:restoredTop sz="94676"/>
  </p:normalViewPr>
  <p:slideViewPr>
    <p:cSldViewPr snapToGrid="0" snapToObjects="1">
      <p:cViewPr varScale="1">
        <p:scale>
          <a:sx n="106" d="100"/>
          <a:sy n="106" d="100"/>
        </p:scale>
        <p:origin x="26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xt, logo&#10;&#10;Description automatically generated">
            <a:extLst>
              <a:ext uri="{FF2B5EF4-FFF2-40B4-BE49-F238E27FC236}">
                <a16:creationId xmlns:a16="http://schemas.microsoft.com/office/drawing/2014/main" id="{135E9B00-2246-3B49-8416-FAD1361828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11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5875EF81-10BE-0440-94E7-A551EFB91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1D7B97-B225-2545-A9BC-6C66C285E0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4073" y="365126"/>
            <a:ext cx="10979727" cy="1068820"/>
          </a:xfrm>
        </p:spPr>
        <p:txBody>
          <a:bodyPr/>
          <a:lstStyle>
            <a:lvl1pPr>
              <a:defRPr spc="-150">
                <a:solidFill>
                  <a:schemeClr val="bg1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CLICK TO ADD SLIDE TITLE [ALL CAPS]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8CF9B-3F49-6C40-BA15-9B1E60BE28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600200"/>
            <a:ext cx="10515600" cy="4576763"/>
          </a:xfrm>
        </p:spPr>
        <p:txBody>
          <a:bodyPr/>
          <a:lstStyle>
            <a:lvl1pPr>
              <a:defRPr spc="-150">
                <a:solidFill>
                  <a:schemeClr val="bg1"/>
                </a:solidFill>
                <a:latin typeface="Montserrat" pitchFamily="2" charset="77"/>
              </a:defRPr>
            </a:lvl1pPr>
            <a:lvl2pPr>
              <a:defRPr spc="-150">
                <a:solidFill>
                  <a:schemeClr val="bg1"/>
                </a:solidFill>
                <a:latin typeface="Montserrat" pitchFamily="2" charset="77"/>
              </a:defRPr>
            </a:lvl2pPr>
            <a:lvl3pPr>
              <a:defRPr spc="0">
                <a:solidFill>
                  <a:schemeClr val="bg1"/>
                </a:solidFill>
                <a:latin typeface="Montserrat" pitchFamily="2" charset="77"/>
              </a:defRPr>
            </a:lvl3pPr>
            <a:lvl4pPr>
              <a:defRPr spc="0">
                <a:solidFill>
                  <a:schemeClr val="bg1"/>
                </a:solidFill>
                <a:latin typeface="Montserrat" pitchFamily="2" charset="77"/>
              </a:defRPr>
            </a:lvl4pPr>
            <a:lvl5pPr>
              <a:defRPr spc="0">
                <a:solidFill>
                  <a:schemeClr val="bg1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US" dirty="0"/>
              <a:t>Insert slide content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515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8AC34E21-3753-2F45-960A-0C5FD7CC7C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1CB5E-2E80-074D-849E-617B94B61C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88373"/>
            <a:ext cx="5181600" cy="4165892"/>
          </a:xfrm>
        </p:spPr>
        <p:txBody>
          <a:bodyPr/>
          <a:lstStyle>
            <a:lvl1pPr>
              <a:defRPr spc="-150">
                <a:solidFill>
                  <a:schemeClr val="bg1"/>
                </a:solidFill>
                <a:latin typeface="Montserrat" pitchFamily="2" charset="77"/>
              </a:defRPr>
            </a:lvl1pPr>
            <a:lvl2pPr>
              <a:defRPr spc="-150">
                <a:solidFill>
                  <a:schemeClr val="bg1"/>
                </a:solidFill>
                <a:latin typeface="Montserrat" pitchFamily="2" charset="77"/>
              </a:defRPr>
            </a:lvl2pPr>
            <a:lvl3pPr>
              <a:defRPr>
                <a:solidFill>
                  <a:schemeClr val="bg1"/>
                </a:solidFill>
                <a:latin typeface="Montserrat" pitchFamily="2" charset="77"/>
              </a:defRPr>
            </a:lvl3pPr>
            <a:lvl4pPr>
              <a:defRPr>
                <a:solidFill>
                  <a:schemeClr val="bg1"/>
                </a:solidFill>
                <a:latin typeface="Montserrat" pitchFamily="2" charset="77"/>
              </a:defRPr>
            </a:lvl4pPr>
            <a:lvl5pPr>
              <a:defRPr>
                <a:solidFill>
                  <a:schemeClr val="bg1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23ECB6-B42F-BA49-A636-91FAC0C2C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1650" y="2188373"/>
            <a:ext cx="5181600" cy="4165892"/>
          </a:xfrm>
        </p:spPr>
        <p:txBody>
          <a:bodyPr/>
          <a:lstStyle>
            <a:lvl1pPr>
              <a:defRPr spc="-150">
                <a:solidFill>
                  <a:schemeClr val="bg1"/>
                </a:solidFill>
                <a:latin typeface="Montserrat" pitchFamily="2" charset="77"/>
              </a:defRPr>
            </a:lvl1pPr>
            <a:lvl2pPr>
              <a:defRPr spc="-150">
                <a:solidFill>
                  <a:schemeClr val="bg1"/>
                </a:solidFill>
                <a:latin typeface="Montserrat" pitchFamily="2" charset="77"/>
              </a:defRPr>
            </a:lvl2pPr>
            <a:lvl3pPr>
              <a:defRPr>
                <a:solidFill>
                  <a:schemeClr val="bg1"/>
                </a:solidFill>
                <a:latin typeface="Montserrat" pitchFamily="2" charset="77"/>
              </a:defRPr>
            </a:lvl3pPr>
            <a:lvl4pPr>
              <a:defRPr>
                <a:solidFill>
                  <a:schemeClr val="bg1"/>
                </a:solidFill>
                <a:latin typeface="Montserrat" pitchFamily="2" charset="77"/>
              </a:defRPr>
            </a:lvl4pPr>
            <a:lvl5pPr>
              <a:defRPr>
                <a:solidFill>
                  <a:schemeClr val="bg1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93F1C6A-461A-5448-BC55-C5297AC575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4073" y="365126"/>
            <a:ext cx="10979727" cy="1068820"/>
          </a:xfrm>
        </p:spPr>
        <p:txBody>
          <a:bodyPr/>
          <a:lstStyle>
            <a:lvl1pPr>
              <a:defRPr spc="-150">
                <a:solidFill>
                  <a:schemeClr val="bg1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CLICK TO ADD SLIDE TITLE [ALL CAPS]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E10357DF-79F2-BD4F-8CE6-34563122C365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39788" y="1381986"/>
            <a:ext cx="5157787" cy="572366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Insert Header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B7ECBC37-C61D-BE4D-BAA0-4F195F6110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41650" y="1381986"/>
            <a:ext cx="5183188" cy="572366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Insert Header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272427B-251A-8042-90F8-72AAA4757C0C}"/>
              </a:ext>
            </a:extLst>
          </p:cNvPr>
          <p:cNvCxnSpPr/>
          <p:nvPr userDrawn="1"/>
        </p:nvCxnSpPr>
        <p:spPr>
          <a:xfrm>
            <a:off x="836612" y="2057400"/>
            <a:ext cx="5183188" cy="0"/>
          </a:xfrm>
          <a:prstGeom prst="line">
            <a:avLst/>
          </a:prstGeom>
          <a:ln w="19050">
            <a:solidFill>
              <a:srgbClr val="3C7C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E423FAC-3E76-E446-963F-D9A266E3880F}"/>
              </a:ext>
            </a:extLst>
          </p:cNvPr>
          <p:cNvCxnSpPr/>
          <p:nvPr userDrawn="1"/>
        </p:nvCxnSpPr>
        <p:spPr>
          <a:xfrm>
            <a:off x="6265140" y="2057400"/>
            <a:ext cx="5183188" cy="0"/>
          </a:xfrm>
          <a:prstGeom prst="line">
            <a:avLst/>
          </a:prstGeom>
          <a:ln w="19050">
            <a:solidFill>
              <a:srgbClr val="3C7C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77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5875EF81-10BE-0440-94E7-A551EFB91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8CF9B-3F49-6C40-BA15-9B1E60BE28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08020"/>
            <a:ext cx="10515600" cy="1911927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spc="-150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>
              <a:buNone/>
              <a:defRPr spc="-150">
                <a:solidFill>
                  <a:schemeClr val="bg1"/>
                </a:solidFill>
                <a:latin typeface="Montserrat" pitchFamily="2" charset="77"/>
              </a:defRPr>
            </a:lvl2pPr>
            <a:lvl3pPr marL="914400" indent="0">
              <a:buNone/>
              <a:defRPr spc="0">
                <a:solidFill>
                  <a:schemeClr val="bg1"/>
                </a:solidFill>
                <a:latin typeface="Montserrat" pitchFamily="2" charset="77"/>
              </a:defRPr>
            </a:lvl3pPr>
            <a:lvl4pPr marL="1371600" indent="0">
              <a:buNone/>
              <a:defRPr spc="0">
                <a:solidFill>
                  <a:schemeClr val="bg1"/>
                </a:solidFill>
                <a:latin typeface="Montserrat" pitchFamily="2" charset="77"/>
              </a:defRPr>
            </a:lvl4pPr>
            <a:lvl5pPr marL="1828800" indent="0">
              <a:buNone/>
              <a:defRPr spc="0">
                <a:solidFill>
                  <a:schemeClr val="bg1"/>
                </a:solidFill>
                <a:latin typeface="Montserrat" pitchFamily="2" charset="77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Insert Bible verse, quote, paragraph, etc. Insert Bible verse, quote, paragraph, etc. Insert Bible verse, quote, paragraph, etc. Insert Bible verse, quote, paragraph, etc. Insert Bible verse, quote, paragraph, etc.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764679-4089-7441-825E-6390B2813F9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73125" y="4011182"/>
            <a:ext cx="10494963" cy="66473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Fjalla One" panose="02000506040000020004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INSERT REFERENCE OR ATTRIBUTION HERE [ALL CAPS]</a:t>
            </a:r>
          </a:p>
        </p:txBody>
      </p:sp>
    </p:spTree>
    <p:extLst>
      <p:ext uri="{BB962C8B-B14F-4D97-AF65-F5344CB8AC3E}">
        <p14:creationId xmlns:p14="http://schemas.microsoft.com/office/powerpoint/2010/main" val="346586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5875EF81-10BE-0440-94E7-A551EFB91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B86333-39FB-984D-8281-7F98599690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65188" y="2653749"/>
            <a:ext cx="10465421" cy="2216702"/>
          </a:xfrm>
        </p:spPr>
        <p:txBody>
          <a:bodyPr>
            <a:normAutofit/>
          </a:bodyPr>
          <a:lstStyle>
            <a:lvl1pPr marL="0" indent="0" algn="ctr">
              <a:buNone/>
              <a:defRPr sz="5200" b="1" spc="-150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Insert bold callout here.</a:t>
            </a:r>
          </a:p>
        </p:txBody>
      </p:sp>
    </p:spTree>
    <p:extLst>
      <p:ext uri="{BB962C8B-B14F-4D97-AF65-F5344CB8AC3E}">
        <p14:creationId xmlns:p14="http://schemas.microsoft.com/office/powerpoint/2010/main" val="12659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EE7BE6-7A87-454F-AD5F-37AF2F034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BB46C-81A8-3843-A90A-5FB607F0D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611AE-072B-5D4C-AC97-D49EF9D2D9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78B87-F99A-1144-818A-C90CC0F6ADA1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11126-AE94-E14E-BF2E-40F8BF2FFD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3C953-E8DC-9741-A35F-A3D2F4C88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5C5B0-8E57-8C42-8CCB-09E2CF406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93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073" y="365125"/>
            <a:ext cx="10979727" cy="1668211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HOST A CROSSOVER EVENT</a:t>
            </a:r>
            <a:br>
              <a:rPr lang="en-US" sz="5400" dirty="0"/>
            </a:br>
            <a:r>
              <a:rPr lang="en-US" sz="4800" dirty="0"/>
              <a:t>PLANNING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Pray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Prepare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Promote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Present</a:t>
            </a:r>
          </a:p>
        </p:txBody>
      </p:sp>
    </p:spTree>
    <p:extLst>
      <p:ext uri="{BB962C8B-B14F-4D97-AF65-F5344CB8AC3E}">
        <p14:creationId xmlns:p14="http://schemas.microsoft.com/office/powerpoint/2010/main" val="2934193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Meet with your financial team.</a:t>
            </a:r>
          </a:p>
          <a:p>
            <a:r>
              <a:rPr lang="en-US" sz="3600" dirty="0"/>
              <a:t>Determine your budget.</a:t>
            </a:r>
          </a:p>
          <a:p>
            <a:r>
              <a:rPr lang="en-US" sz="3600" dirty="0"/>
              <a:t>Plan to raise additional funds as needed.</a:t>
            </a:r>
          </a:p>
        </p:txBody>
      </p:sp>
    </p:spTree>
    <p:extLst>
      <p:ext uri="{BB962C8B-B14F-4D97-AF65-F5344CB8AC3E}">
        <p14:creationId xmlns:p14="http://schemas.microsoft.com/office/powerpoint/2010/main" val="1999673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MINISTRY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Recruit team leads to plan and execute event.</a:t>
            </a:r>
          </a:p>
          <a:p>
            <a:r>
              <a:rPr lang="en-US" sz="3600" dirty="0"/>
              <a:t>Mobilize your church to serve alongside your team leads.</a:t>
            </a:r>
          </a:p>
          <a:p>
            <a:r>
              <a:rPr lang="en-US" sz="3600" dirty="0"/>
              <a:t>Incorporate a system of accountability.</a:t>
            </a:r>
          </a:p>
        </p:txBody>
      </p:sp>
    </p:spTree>
    <p:extLst>
      <p:ext uri="{BB962C8B-B14F-4D97-AF65-F5344CB8AC3E}">
        <p14:creationId xmlns:p14="http://schemas.microsoft.com/office/powerpoint/2010/main" val="2438914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Add Crossover and Harvest Day dates on your church calendar.</a:t>
            </a:r>
          </a:p>
          <a:p>
            <a:r>
              <a:rPr lang="en-US" sz="3600" dirty="0"/>
              <a:t>Decide on the program (i.e., music, testimonials, message, invitation, etc.).</a:t>
            </a:r>
          </a:p>
          <a:p>
            <a:r>
              <a:rPr lang="en-US" sz="3600" dirty="0"/>
              <a:t>Guard the dates and the program.</a:t>
            </a:r>
          </a:p>
        </p:txBody>
      </p:sp>
    </p:spTree>
    <p:extLst>
      <p:ext uri="{BB962C8B-B14F-4D97-AF65-F5344CB8AC3E}">
        <p14:creationId xmlns:p14="http://schemas.microsoft.com/office/powerpoint/2010/main" val="3340507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FACILITIES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00200"/>
            <a:ext cx="10639097" cy="4576763"/>
          </a:xfrm>
        </p:spPr>
        <p:txBody>
          <a:bodyPr>
            <a:normAutofit/>
          </a:bodyPr>
          <a:lstStyle/>
          <a:p>
            <a:r>
              <a:rPr lang="en-US" sz="3600" dirty="0"/>
              <a:t>Clean the exterior (i.e., lawn, parking lot, signage, building, etc.).</a:t>
            </a:r>
          </a:p>
          <a:p>
            <a:r>
              <a:rPr lang="en-US" sz="3600" dirty="0"/>
              <a:t>Clean the interior (e.g., remove odors, clutter, etc.).</a:t>
            </a:r>
          </a:p>
        </p:txBody>
      </p:sp>
    </p:spTree>
    <p:extLst>
      <p:ext uri="{BB962C8B-B14F-4D97-AF65-F5344CB8AC3E}">
        <p14:creationId xmlns:p14="http://schemas.microsoft.com/office/powerpoint/2010/main" val="697627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WELCOME HUB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Make it visible and easy to find.</a:t>
            </a:r>
          </a:p>
          <a:p>
            <a:r>
              <a:rPr lang="en-US" sz="3600" dirty="0"/>
              <a:t>Staff with greeters who are friendly, engaging, and informed. </a:t>
            </a:r>
          </a:p>
          <a:p>
            <a:r>
              <a:rPr lang="en-US" sz="3600" dirty="0"/>
              <a:t>Communicate all the information about your church.</a:t>
            </a:r>
          </a:p>
        </p:txBody>
      </p:sp>
    </p:spTree>
    <p:extLst>
      <p:ext uri="{BB962C8B-B14F-4D97-AF65-F5344CB8AC3E}">
        <p14:creationId xmlns:p14="http://schemas.microsoft.com/office/powerpoint/2010/main" val="2915802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Make sure everything is current and all out-of-date elements are removed.</a:t>
            </a:r>
          </a:p>
          <a:p>
            <a:r>
              <a:rPr lang="en-US" sz="3600" dirty="0"/>
              <a:t>Confirm everything works (e.g., links, buttons, forms, etc.).</a:t>
            </a:r>
          </a:p>
          <a:p>
            <a:r>
              <a:rPr lang="en-US" sz="3600" dirty="0"/>
              <a:t>Does it display properly on all types of electronic devices?</a:t>
            </a:r>
          </a:p>
          <a:p>
            <a:r>
              <a:rPr lang="en-US" sz="3600" dirty="0"/>
              <a:t>Promote event using a website banner or a pop-up.</a:t>
            </a:r>
          </a:p>
          <a:p>
            <a:r>
              <a:rPr lang="en-US" sz="3600" dirty="0"/>
              <a:t>Add event registration, if applicable.</a:t>
            </a:r>
          </a:p>
        </p:txBody>
      </p:sp>
    </p:spTree>
    <p:extLst>
      <p:ext uri="{BB962C8B-B14F-4D97-AF65-F5344CB8AC3E}">
        <p14:creationId xmlns:p14="http://schemas.microsoft.com/office/powerpoint/2010/main" val="769325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EQUIPMENT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Audio</a:t>
            </a:r>
          </a:p>
          <a:p>
            <a:r>
              <a:rPr lang="en-US" sz="3600" dirty="0"/>
              <a:t>Media</a:t>
            </a:r>
          </a:p>
          <a:p>
            <a:r>
              <a:rPr lang="en-US" sz="3600" dirty="0"/>
              <a:t>Lighting</a:t>
            </a:r>
          </a:p>
          <a:p>
            <a:r>
              <a:rPr lang="en-US" sz="3600" dirty="0"/>
              <a:t>Stage</a:t>
            </a:r>
          </a:p>
          <a:p>
            <a:r>
              <a:rPr lang="en-US" sz="36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197282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Recruit a volunteer security team.</a:t>
            </a:r>
          </a:p>
          <a:p>
            <a:r>
              <a:rPr lang="en-US" sz="3600" dirty="0"/>
              <a:t>Create an Emergency Response (ER) plan.</a:t>
            </a:r>
          </a:p>
          <a:p>
            <a:r>
              <a:rPr lang="en-US" sz="3600" dirty="0"/>
              <a:t>Provide communication means for the security team (e.g., walkie-talkies).</a:t>
            </a:r>
          </a:p>
          <a:p>
            <a:r>
              <a:rPr lang="en-US" sz="3600" dirty="0"/>
              <a:t>Hire a local police officer(s).</a:t>
            </a:r>
          </a:p>
        </p:txBody>
      </p:sp>
    </p:spTree>
    <p:extLst>
      <p:ext uri="{BB962C8B-B14F-4D97-AF65-F5344CB8AC3E}">
        <p14:creationId xmlns:p14="http://schemas.microsoft.com/office/powerpoint/2010/main" val="4226742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Be clear on the intent of the event.</a:t>
            </a:r>
          </a:p>
          <a:p>
            <a:r>
              <a:rPr lang="en-US" sz="3600" dirty="0"/>
              <a:t>Challenge them to pray.</a:t>
            </a:r>
          </a:p>
          <a:p>
            <a:r>
              <a:rPr lang="en-US" sz="3600" dirty="0"/>
              <a:t>Challenge them to invite.</a:t>
            </a:r>
          </a:p>
          <a:p>
            <a:r>
              <a:rPr lang="en-US" sz="3600" dirty="0"/>
              <a:t>Equip them to share the gospel.</a:t>
            </a:r>
          </a:p>
          <a:p>
            <a:r>
              <a:rPr lang="en-US" sz="3600" dirty="0"/>
              <a:t>Challenge them to value and engage guests with the gospel.</a:t>
            </a:r>
          </a:p>
        </p:txBody>
      </p:sp>
    </p:spTree>
    <p:extLst>
      <p:ext uri="{BB962C8B-B14F-4D97-AF65-F5344CB8AC3E}">
        <p14:creationId xmlns:p14="http://schemas.microsoft.com/office/powerpoint/2010/main" val="1564543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DECISION GUIDES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Equip them to present the gospel.</a:t>
            </a:r>
          </a:p>
          <a:p>
            <a:r>
              <a:rPr lang="en-US" sz="3600" dirty="0"/>
              <a:t>Equip them to share next steps (e.g., baptism if  they made a profession of faith).</a:t>
            </a:r>
          </a:p>
          <a:p>
            <a:r>
              <a:rPr lang="en-US" sz="3600" dirty="0"/>
              <a:t>Equip them to pray.</a:t>
            </a:r>
          </a:p>
        </p:txBody>
      </p:sp>
    </p:spTree>
    <p:extLst>
      <p:ext uri="{BB962C8B-B14F-4D97-AF65-F5344CB8AC3E}">
        <p14:creationId xmlns:p14="http://schemas.microsoft.com/office/powerpoint/2010/main" val="108635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0EAF-D582-8A51-FBEF-66A0955BBB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3986" y="2835236"/>
            <a:ext cx="10184027" cy="2903837"/>
          </a:xfrm>
        </p:spPr>
        <p:txBody>
          <a:bodyPr>
            <a:normAutofit/>
          </a:bodyPr>
          <a:lstStyle/>
          <a:p>
            <a:r>
              <a:rPr lang="en-US" dirty="0">
                <a:latin typeface="Fjalla One" panose="02000506040000020004" pitchFamily="2" charset="0"/>
              </a:rPr>
              <a:t>1. PRAY for your event.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075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FOLLOW-UP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Determine…</a:t>
            </a:r>
          </a:p>
          <a:p>
            <a:pPr lvl="1"/>
            <a:r>
              <a:rPr lang="en-US" sz="3200" dirty="0"/>
              <a:t>How to collect guest information</a:t>
            </a:r>
          </a:p>
          <a:p>
            <a:pPr lvl="1"/>
            <a:r>
              <a:rPr lang="en-US" sz="3200" dirty="0"/>
              <a:t>What type of information to collect from guests</a:t>
            </a:r>
          </a:p>
          <a:p>
            <a:pPr lvl="1"/>
            <a:r>
              <a:rPr lang="en-US" sz="3200" dirty="0"/>
              <a:t>The number and type of guest contacts</a:t>
            </a:r>
          </a:p>
          <a:p>
            <a:pPr lvl="1"/>
            <a:r>
              <a:rPr lang="en-US" sz="3200" dirty="0"/>
              <a:t>The time intervals for each guest contact</a:t>
            </a:r>
          </a:p>
          <a:p>
            <a:pPr lvl="1"/>
            <a:r>
              <a:rPr lang="en-US" sz="3200" dirty="0"/>
              <a:t>Who will complete each guest contact</a:t>
            </a:r>
          </a:p>
          <a:p>
            <a:pPr lvl="1"/>
            <a:r>
              <a:rPr lang="en-US" sz="3200" dirty="0"/>
              <a:t>The next step for communicating with each guest contact</a:t>
            </a:r>
          </a:p>
          <a:p>
            <a:pPr lvl="1"/>
            <a:r>
              <a:rPr lang="en-US" sz="3200" dirty="0"/>
              <a:t>What you will do once the guest contact process is finished.</a:t>
            </a:r>
          </a:p>
        </p:txBody>
      </p:sp>
    </p:spTree>
    <p:extLst>
      <p:ext uri="{BB962C8B-B14F-4D97-AF65-F5344CB8AC3E}">
        <p14:creationId xmlns:p14="http://schemas.microsoft.com/office/powerpoint/2010/main" val="2897426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0EAF-D582-8A51-FBEF-66A0955BBB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3986" y="2835236"/>
            <a:ext cx="10184027" cy="2903837"/>
          </a:xfrm>
        </p:spPr>
        <p:txBody>
          <a:bodyPr>
            <a:normAutofit/>
          </a:bodyPr>
          <a:lstStyle/>
          <a:p>
            <a:r>
              <a:rPr lang="en-US" dirty="0">
                <a:latin typeface="Fjalla One" panose="02000506040000020004" pitchFamily="2" charset="0"/>
              </a:rPr>
              <a:t>3. PROMOTE your event.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928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PROMOTE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Create an event theme.</a:t>
            </a:r>
          </a:p>
          <a:p>
            <a:r>
              <a:rPr lang="en-US" sz="3600" dirty="0"/>
              <a:t>Create a promotional strategy.</a:t>
            </a:r>
          </a:p>
          <a:p>
            <a:pPr lvl="1"/>
            <a:r>
              <a:rPr lang="en-US" sz="3200" dirty="0"/>
              <a:t>Print promotion: mailers, door hangers, invite cards, yard signs, etc.</a:t>
            </a:r>
          </a:p>
          <a:p>
            <a:pPr lvl="1"/>
            <a:r>
              <a:rPr lang="en-US" sz="3200" dirty="0"/>
              <a:t>Digital promotion: website, social media, text messages, email, etc.</a:t>
            </a:r>
          </a:p>
          <a:p>
            <a:r>
              <a:rPr lang="en-US" sz="3600" dirty="0"/>
              <a:t>Design and order promotional material.</a:t>
            </a:r>
          </a:p>
        </p:txBody>
      </p:sp>
    </p:spTree>
    <p:extLst>
      <p:ext uri="{BB962C8B-B14F-4D97-AF65-F5344CB8AC3E}">
        <p14:creationId xmlns:p14="http://schemas.microsoft.com/office/powerpoint/2010/main" val="41994864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0EAF-D582-8A51-FBEF-66A0955BBB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3986" y="2330739"/>
            <a:ext cx="10184027" cy="2903837"/>
          </a:xfrm>
        </p:spPr>
        <p:txBody>
          <a:bodyPr>
            <a:normAutofit/>
          </a:bodyPr>
          <a:lstStyle/>
          <a:p>
            <a:r>
              <a:rPr lang="en-US" dirty="0">
                <a:latin typeface="Fjalla One" panose="02000506040000020004" pitchFamily="2" charset="0"/>
              </a:rPr>
              <a:t>4. PRESENT the gospel at your event.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164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PRESENT THE GOSPEL WITH…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Humility</a:t>
            </a:r>
          </a:p>
          <a:p>
            <a:r>
              <a:rPr lang="en-US" sz="3600" dirty="0"/>
              <a:t>Simplicity</a:t>
            </a:r>
          </a:p>
          <a:p>
            <a:r>
              <a:rPr lang="en-US" sz="3600"/>
              <a:t>Integrity</a:t>
            </a:r>
            <a:endParaRPr lang="en-US" sz="3600" dirty="0"/>
          </a:p>
          <a:p>
            <a:r>
              <a:rPr lang="en-US" sz="3600" dirty="0"/>
              <a:t>Clarity</a:t>
            </a:r>
          </a:p>
          <a:p>
            <a:r>
              <a:rPr lang="en-US" sz="3600" dirty="0"/>
              <a:t>Brevity</a:t>
            </a:r>
          </a:p>
        </p:txBody>
      </p:sp>
    </p:spTree>
    <p:extLst>
      <p:ext uri="{BB962C8B-B14F-4D97-AF65-F5344CB8AC3E}">
        <p14:creationId xmlns:p14="http://schemas.microsoft.com/office/powerpoint/2010/main" val="39555761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PRESENT THE INVITATION WITH…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Options</a:t>
            </a:r>
          </a:p>
          <a:p>
            <a:r>
              <a:rPr lang="en-US" sz="3600" dirty="0"/>
              <a:t>Directions</a:t>
            </a:r>
          </a:p>
          <a:p>
            <a:r>
              <a:rPr lang="en-US" sz="3600" dirty="0"/>
              <a:t>Sensitivity</a:t>
            </a:r>
          </a:p>
          <a:p>
            <a:r>
              <a:rPr lang="en-US" sz="3600" dirty="0"/>
              <a:t>Patience</a:t>
            </a:r>
          </a:p>
        </p:txBody>
      </p:sp>
    </p:spTree>
    <p:extLst>
      <p:ext uri="{BB962C8B-B14F-4D97-AF65-F5344CB8AC3E}">
        <p14:creationId xmlns:p14="http://schemas.microsoft.com/office/powerpoint/2010/main" val="193648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0EAF-D582-8A51-FBEF-66A0955BBB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3986" y="1977081"/>
            <a:ext cx="10184027" cy="2903837"/>
          </a:xfrm>
        </p:spPr>
        <p:txBody>
          <a:bodyPr>
            <a:normAutofit/>
          </a:bodyPr>
          <a:lstStyle/>
          <a:p>
            <a:r>
              <a:rPr lang="en-US" dirty="0">
                <a:latin typeface="Fjalla One" panose="02000506040000020004" pitchFamily="2" charset="0"/>
              </a:rPr>
              <a:t>“Prayer is not the only thing we do, just the first thing we do.” </a:t>
            </a:r>
          </a:p>
          <a:p>
            <a:r>
              <a:rPr lang="en-US" dirty="0">
                <a:latin typeface="Fjalla One" panose="02000506040000020004" pitchFamily="2" charset="0"/>
              </a:rPr>
              <a:t>-</a:t>
            </a:r>
            <a:r>
              <a:rPr lang="en-US" sz="5400" dirty="0">
                <a:latin typeface="Fjalla One" panose="02000506040000020004" pitchFamily="2" charset="0"/>
              </a:rPr>
              <a:t>S.D. Gordon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73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0EAF-D582-8A51-FBEF-66A0955BBB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3986" y="1977081"/>
            <a:ext cx="10184027" cy="2903837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Fjalla One" panose="02000506040000020004" pitchFamily="2" charset="0"/>
              </a:rPr>
              <a:t>"A sustained and concentrated ministry of prayer is a key to effective evangelism.”</a:t>
            </a:r>
          </a:p>
          <a:p>
            <a:r>
              <a:rPr lang="en-US" dirty="0">
                <a:latin typeface="Fjalla One" panose="02000506040000020004" pitchFamily="2" charset="0"/>
              </a:rPr>
              <a:t>-David G. Peterson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20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Recruit a prayer leader and a team.</a:t>
            </a:r>
          </a:p>
          <a:p>
            <a:r>
              <a:rPr lang="en-US" sz="3600" dirty="0"/>
              <a:t>Create and implement a prayer strategy.</a:t>
            </a:r>
          </a:p>
        </p:txBody>
      </p:sp>
    </p:spTree>
    <p:extLst>
      <p:ext uri="{BB962C8B-B14F-4D97-AF65-F5344CB8AC3E}">
        <p14:creationId xmlns:p14="http://schemas.microsoft.com/office/powerpoint/2010/main" val="52031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0EAF-D582-8A51-FBEF-66A0955BBB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3986" y="2835236"/>
            <a:ext cx="10184027" cy="2903837"/>
          </a:xfrm>
        </p:spPr>
        <p:txBody>
          <a:bodyPr>
            <a:normAutofit/>
          </a:bodyPr>
          <a:lstStyle/>
          <a:p>
            <a:r>
              <a:rPr lang="en-US" dirty="0">
                <a:latin typeface="Fjalla One" panose="02000506040000020004" pitchFamily="2" charset="0"/>
              </a:rPr>
              <a:t>2. PREPARE early for your event.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704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0EAF-D582-8A51-FBEF-66A0955BBB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3986" y="1977081"/>
            <a:ext cx="10184027" cy="2903837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Fjalla One" panose="02000506040000020004" pitchFamily="2" charset="0"/>
              </a:rPr>
              <a:t>“You can do more than pray after you have prayed... But you cannot do more than pray until you have prayed.”</a:t>
            </a:r>
          </a:p>
          <a:p>
            <a:r>
              <a:rPr lang="en-US" dirty="0">
                <a:latin typeface="Fjalla One" panose="02000506040000020004" pitchFamily="2" charset="0"/>
              </a:rPr>
              <a:t>-A.J. Gordon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542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136" y="2894590"/>
            <a:ext cx="10979727" cy="106882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Prepare your…</a:t>
            </a:r>
          </a:p>
        </p:txBody>
      </p:sp>
    </p:spTree>
    <p:extLst>
      <p:ext uri="{BB962C8B-B14F-4D97-AF65-F5344CB8AC3E}">
        <p14:creationId xmlns:p14="http://schemas.microsoft.com/office/powerpoint/2010/main" val="519309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37C1-3809-E3BA-FD98-372D552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A9F04-3F77-1785-454B-A1ACF0E09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Share your desire to reach the community.</a:t>
            </a:r>
          </a:p>
          <a:p>
            <a:r>
              <a:rPr lang="en-US" sz="3600" dirty="0"/>
              <a:t>Prayerfully decide on an event.</a:t>
            </a:r>
          </a:p>
          <a:p>
            <a:r>
              <a:rPr lang="en-US" sz="3600" dirty="0"/>
              <a:t>Plan how you will both announce and keep the event before the church.</a:t>
            </a:r>
          </a:p>
        </p:txBody>
      </p:sp>
    </p:spTree>
    <p:extLst>
      <p:ext uri="{BB962C8B-B14F-4D97-AF65-F5344CB8AC3E}">
        <p14:creationId xmlns:p14="http://schemas.microsoft.com/office/powerpoint/2010/main" val="4072521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610</Words>
  <Application>Microsoft Office PowerPoint</Application>
  <PresentationFormat>Widescreen</PresentationFormat>
  <Paragraphs>96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Fjalla One</vt:lpstr>
      <vt:lpstr>Montserrat</vt:lpstr>
      <vt:lpstr>Office Theme</vt:lpstr>
      <vt:lpstr>HOST A CROSSOVER EVENT PLANNING STEPS</vt:lpstr>
      <vt:lpstr>PowerPoint Presentation</vt:lpstr>
      <vt:lpstr>PowerPoint Presentation</vt:lpstr>
      <vt:lpstr>PowerPoint Presentation</vt:lpstr>
      <vt:lpstr>PRAY</vt:lpstr>
      <vt:lpstr>PowerPoint Presentation</vt:lpstr>
      <vt:lpstr>PowerPoint Presentation</vt:lpstr>
      <vt:lpstr>Prepare your…</vt:lpstr>
      <vt:lpstr>LEADERS</vt:lpstr>
      <vt:lpstr>BUDGET</vt:lpstr>
      <vt:lpstr>MINISTRY TEAM</vt:lpstr>
      <vt:lpstr>SCHEDULE</vt:lpstr>
      <vt:lpstr>FACILITIES</vt:lpstr>
      <vt:lpstr>WELCOME HUB</vt:lpstr>
      <vt:lpstr>WEBSITE</vt:lpstr>
      <vt:lpstr>EQUIPMENT</vt:lpstr>
      <vt:lpstr>SECURITY</vt:lpstr>
      <vt:lpstr>MEMBERS</vt:lpstr>
      <vt:lpstr>DECISION GUIDES</vt:lpstr>
      <vt:lpstr>FOLLOW-UP PROCESS</vt:lpstr>
      <vt:lpstr>PowerPoint Presentation</vt:lpstr>
      <vt:lpstr>PROMOTE</vt:lpstr>
      <vt:lpstr>PowerPoint Presentation</vt:lpstr>
      <vt:lpstr>PRESENT THE GOSPEL WITH…</vt:lpstr>
      <vt:lpstr>PRESENT THE INVITATION WITH…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Lyons, Meredith</dc:creator>
  <cp:lastModifiedBy>Keith, Carmon</cp:lastModifiedBy>
  <cp:revision>15</cp:revision>
  <dcterms:created xsi:type="dcterms:W3CDTF">2022-08-08T15:50:53Z</dcterms:created>
  <dcterms:modified xsi:type="dcterms:W3CDTF">2023-10-08T00:11:30Z</dcterms:modified>
</cp:coreProperties>
</file>