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66" r:id="rId2"/>
    <p:sldId id="256" r:id="rId3"/>
    <p:sldId id="258" r:id="rId4"/>
    <p:sldId id="257" r:id="rId5"/>
    <p:sldId id="260" r:id="rId6"/>
    <p:sldId id="263" r:id="rId7"/>
    <p:sldId id="275" r:id="rId8"/>
    <p:sldId id="269" r:id="rId9"/>
    <p:sldId id="267" r:id="rId10"/>
    <p:sldId id="273" r:id="rId11"/>
    <p:sldId id="271" r:id="rId12"/>
    <p:sldId id="279" r:id="rId13"/>
    <p:sldId id="277" r:id="rId14"/>
    <p:sldId id="276" r:id="rId15"/>
    <p:sldId id="272" r:id="rId16"/>
    <p:sldId id="278" r:id="rId17"/>
    <p:sldId id="262" r:id="rId18"/>
    <p:sldId id="274" r:id="rId19"/>
    <p:sldId id="261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6633"/>
    <a:srgbClr val="33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F9A07-E0BD-4771-94BF-CFFB7CB49846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700A1-40AA-4EAF-8B16-4776199CA5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E69D781-F2E3-47E8-A92F-0B0603CEE33A}" type="datetimeFigureOut">
              <a:rPr lang="en-US" smtClean="0"/>
              <a:pPr/>
              <a:t>7/13/2009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02C01CF-2CBE-470B-AF26-003C8D55B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fsprod01\users\sarnhart\National%20Evangelism%20Initiative\GPSPowerPoint\GPS%20PowerPoint%202\spanish_WMV%20V9.wmv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oleObject" Target="ANA%20Ads/N.America_HalfPgad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fsprod01\users\sarnhart\National%20Evangelism%20Initiative\GPSPowerPoint\GPS%20PowerPoint%202\FIND%20IT%20HERE_30sec%20English.wmv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066800"/>
            <a:ext cx="4975225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spanish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62200" y="1905000"/>
            <a:ext cx="3860800" cy="2895600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6248400" y="2286000"/>
            <a:ext cx="2895600" cy="2133600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sz="2800" b="1" dirty="0" smtClean="0">
                <a:solidFill>
                  <a:schemeClr val="accent4"/>
                </a:solidFill>
              </a:rPr>
              <a:t>Across North </a:t>
            </a:r>
          </a:p>
          <a:p>
            <a:pPr marL="514350" indent="-514350" algn="l"/>
            <a:r>
              <a:rPr lang="en-US" sz="2800" b="1" dirty="0" smtClean="0">
                <a:solidFill>
                  <a:schemeClr val="accent4"/>
                </a:solidFill>
              </a:rPr>
              <a:t>        America </a:t>
            </a:r>
          </a:p>
          <a:p>
            <a:pPr marL="514350" indent="-514350" algn="l"/>
            <a:r>
              <a:rPr lang="en-US" sz="2800" dirty="0" smtClean="0">
                <a:solidFill>
                  <a:schemeClr val="accent4"/>
                </a:solidFill>
              </a:rPr>
              <a:t>      Commercial </a:t>
            </a:r>
          </a:p>
          <a:p>
            <a:pPr marL="514350" indent="-514350" algn="l"/>
            <a:r>
              <a:rPr lang="en-US" sz="2800" dirty="0" smtClean="0">
                <a:solidFill>
                  <a:schemeClr val="accent4"/>
                </a:solidFill>
              </a:rPr>
              <a:t>      (en </a:t>
            </a:r>
            <a:r>
              <a:rPr lang="en-US" sz="2800" dirty="0" err="1" smtClean="0">
                <a:solidFill>
                  <a:schemeClr val="accent4"/>
                </a:solidFill>
              </a:rPr>
              <a:t>Español</a:t>
            </a:r>
            <a:r>
              <a:rPr lang="en-US" sz="2800" dirty="0" smtClean="0">
                <a:solidFill>
                  <a:schemeClr val="accent4"/>
                </a:solidFill>
              </a:rPr>
              <a:t>)</a:t>
            </a:r>
            <a:endParaRPr lang="en-US" sz="2800" dirty="0" smtClean="0"/>
          </a:p>
          <a:p>
            <a:pPr marL="514350" indent="-514350" algn="l"/>
            <a:endParaRPr lang="en-US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410200" y="838200"/>
            <a:ext cx="3429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TV Campaign</a:t>
            </a:r>
            <a:endParaRPr lang="en-US" sz="41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 descr="ANA logo_Tag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9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build="p" bldLvl="3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724400" y="457200"/>
            <a:ext cx="3810000" cy="838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						</a:t>
            </a:r>
            <a:r>
              <a:rPr lang="en-US" dirty="0" smtClean="0">
                <a:solidFill>
                  <a:schemeClr val="accent4"/>
                </a:solidFill>
                <a:latin typeface="+mn-lt"/>
              </a:rPr>
              <a:t>Billboards</a:t>
            </a:r>
            <a:endParaRPr lang="en-US" dirty="0">
              <a:solidFill>
                <a:schemeClr val="accent4"/>
              </a:solidFill>
              <a:latin typeface="+mn-lt"/>
            </a:endParaRPr>
          </a:p>
        </p:txBody>
      </p:sp>
      <p:pic>
        <p:nvPicPr>
          <p:cNvPr id="10" name="Content Placeholder 9" descr="9Hwy138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581400" y="1447800"/>
            <a:ext cx="4572000" cy="3463479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81000" y="3276600"/>
            <a:ext cx="3581400" cy="1323439"/>
          </a:xfrm>
          <a:prstGeom prst="rect">
            <a:avLst/>
          </a:prstGeom>
          <a:solidFill>
            <a:schemeClr val="tx1">
              <a:alpha val="6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These billboards direct people to the evangelistic web site and the Evangelism Response Center phone number.</a:t>
            </a:r>
            <a:endParaRPr lang="en-US" sz="20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7200" y="1905000"/>
            <a:ext cx="3581400" cy="707886"/>
          </a:xfrm>
          <a:prstGeom prst="rect">
            <a:avLst/>
          </a:prstGeom>
          <a:solidFill>
            <a:schemeClr val="tx1">
              <a:alpha val="6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Billboards can be placed strategically throughout your city.</a:t>
            </a:r>
            <a:endParaRPr lang="en-US" sz="2000" dirty="0"/>
          </a:p>
        </p:txBody>
      </p:sp>
      <p:pic>
        <p:nvPicPr>
          <p:cNvPr id="8" name="Picture 7" descr="ANA logo_Ta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429000" y="457200"/>
            <a:ext cx="5334000" cy="12192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4"/>
                </a:solidFill>
                <a:latin typeface="+mn-lt"/>
              </a:rPr>
              <a:t>Across North America Print Ad</a:t>
            </a:r>
            <a:endParaRPr lang="en-US" sz="4000" dirty="0">
              <a:solidFill>
                <a:schemeClr val="accent4"/>
              </a:solidFill>
              <a:latin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429000" y="1600200"/>
          <a:ext cx="5413626" cy="4419600"/>
        </p:xfrm>
        <a:graphic>
          <a:graphicData uri="http://schemas.openxmlformats.org/presentationml/2006/ole">
            <p:oleObj spid="_x0000_s1026" name="Acrobat Document" r:id="rId4" imgW="6743639" imgH="5505257" progId="AcroExch.Document.7">
              <p:link updateAutomatic="1"/>
            </p:oleObj>
          </a:graphicData>
        </a:graphic>
      </p:graphicFrame>
      <p:pic>
        <p:nvPicPr>
          <p:cNvPr id="6" name="Picture 5" descr="ANA logo_Tag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6670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 State Convention Papers and other SBC related periodicals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505200" y="685800"/>
            <a:ext cx="5334000" cy="6857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www.FindItHere.com</a:t>
            </a:r>
            <a:endParaRPr lang="en-US" dirty="0"/>
          </a:p>
        </p:txBody>
      </p:sp>
      <p:pic>
        <p:nvPicPr>
          <p:cNvPr id="9" name="Content Placeholder 8"/>
          <p:cNvPicPr>
            <a:picLocks noGrp="1"/>
          </p:cNvPicPr>
          <p:nvPr>
            <p:ph idx="4294967295"/>
          </p:nvPr>
        </p:nvPicPr>
        <p:blipFill>
          <a:blip r:embed="rId2"/>
          <a:srcRect l="3819" t="13016" r="6424" b="5423"/>
          <a:stretch>
            <a:fillRect/>
          </a:stretch>
        </p:blipFill>
        <p:spPr bwMode="auto">
          <a:xfrm>
            <a:off x="3733800" y="1524000"/>
            <a:ext cx="4953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ANA logo_Ta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28194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web site designed specifically for lost and </a:t>
            </a:r>
            <a:r>
              <a:rPr lang="en-US" sz="2400" dirty="0" err="1" smtClean="0"/>
              <a:t>unchurched</a:t>
            </a:r>
            <a:r>
              <a:rPr lang="en-US" sz="2400" dirty="0" smtClean="0"/>
              <a:t> people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438400"/>
            <a:ext cx="8534400" cy="2362200"/>
          </a:xfrm>
        </p:spPr>
        <p:txBody>
          <a:bodyPr>
            <a:normAutofit fontScale="92500" lnSpcReduction="10000"/>
          </a:bodyPr>
          <a:lstStyle/>
          <a:p>
            <a:pPr marL="514350" indent="-514350"/>
            <a:endParaRPr lang="en-US" sz="200" dirty="0" smtClean="0">
              <a:solidFill>
                <a:schemeClr val="accent4"/>
              </a:solidFill>
            </a:endParaRPr>
          </a:p>
          <a:p>
            <a:pPr marL="514350" indent="-514350" algn="l"/>
            <a:endParaRPr lang="en-US" sz="2800" b="1" dirty="0" smtClean="0"/>
          </a:p>
          <a:p>
            <a:pPr marL="514350" indent="-514350" algn="l"/>
            <a:endParaRPr lang="en-US" sz="2800" b="1" dirty="0" smtClean="0"/>
          </a:p>
          <a:p>
            <a:pPr marL="971550" lvl="1" indent="-514350" algn="l"/>
            <a:r>
              <a:rPr lang="en-US" sz="2400" dirty="0" smtClean="0"/>
              <a:t>2.    Participating churches </a:t>
            </a:r>
            <a:r>
              <a:rPr lang="en-US" sz="2400" dirty="0" err="1" smtClean="0"/>
              <a:t>prayerwalking</a:t>
            </a:r>
            <a:r>
              <a:rPr lang="en-US" sz="2400" dirty="0" smtClean="0"/>
              <a:t> their community</a:t>
            </a:r>
          </a:p>
          <a:p>
            <a:pPr marL="971550" lvl="1" indent="-514350" algn="l"/>
            <a:r>
              <a:rPr lang="en-US" sz="2400" dirty="0" smtClean="0"/>
              <a:t>3.    Participating churches saturating their community with a clear bag containing the “</a:t>
            </a:r>
            <a:r>
              <a:rPr lang="en-US" sz="2400" b="1" dirty="0" smtClean="0"/>
              <a:t>Find It Here</a:t>
            </a:r>
            <a:r>
              <a:rPr lang="en-US" sz="2400" dirty="0" smtClean="0"/>
              <a:t>” gospel presentation and an invitation to attend an Easter worship service</a:t>
            </a:r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2644914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lvl="1" indent="-514350">
              <a:buFont typeface="+mj-lt"/>
              <a:buAutoNum type="arabicPeriod"/>
            </a:pP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Three week media saturation </a:t>
            </a: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featuring the tag-line “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</a:rPr>
              <a:t>Find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</a:rPr>
              <a:t>It Here</a:t>
            </a: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” prior to Easter (TV, radio, billboards,   newspaper, etc.)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0" y="1295400"/>
            <a:ext cx="2209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spc="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</a:t>
            </a:r>
            <a:endParaRPr lang="en-US" sz="4100" b="1" spc="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2098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Across North America is 4 simple steps (continued):</a:t>
            </a:r>
            <a:endParaRPr lang="en-US" sz="2400" b="1" dirty="0"/>
          </a:p>
        </p:txBody>
      </p:sp>
      <p:pic>
        <p:nvPicPr>
          <p:cNvPr id="9" name="Picture 8" descr="ANA logo_Ta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C:\Data\Across Kentucky\Media Campaign materials\FindItHere-PRINT-W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676400"/>
            <a:ext cx="4648200" cy="348615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8600" y="2590800"/>
            <a:ext cx="3581400" cy="1015663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A gospel presentation in every home directs lost people to www.FindItHere.com.</a:t>
            </a:r>
            <a:endParaRPr lang="en-US" sz="2000" dirty="0"/>
          </a:p>
        </p:txBody>
      </p:sp>
      <p:sp>
        <p:nvSpPr>
          <p:cNvPr id="6" name="Title 2"/>
          <p:cNvSpPr>
            <a:spLocks noGrp="1"/>
          </p:cNvSpPr>
          <p:nvPr>
            <p:ph type="ctrTitle"/>
          </p:nvPr>
        </p:nvSpPr>
        <p:spPr>
          <a:xfrm>
            <a:off x="3124200" y="304800"/>
            <a:ext cx="5715000" cy="1448761"/>
          </a:xfrm>
        </p:spPr>
        <p:txBody>
          <a:bodyPr>
            <a:normAutofit/>
          </a:bodyPr>
          <a:lstStyle/>
          <a:p>
            <a:pPr algn="r"/>
            <a:r>
              <a:rPr lang="en-US" sz="4000" dirty="0" smtClean="0">
                <a:solidFill>
                  <a:schemeClr val="accent4"/>
                </a:solidFill>
                <a:latin typeface="+mn-lt"/>
              </a:rPr>
              <a:t>Door-to-Door Distribution</a:t>
            </a:r>
            <a:br>
              <a:rPr lang="en-US" sz="4000" dirty="0" smtClean="0">
                <a:solidFill>
                  <a:schemeClr val="accent4"/>
                </a:solidFill>
                <a:latin typeface="+mn-lt"/>
              </a:rPr>
            </a:br>
            <a:r>
              <a:rPr lang="en-US" sz="4000" dirty="0" smtClean="0">
                <a:solidFill>
                  <a:schemeClr val="accent4"/>
                </a:solidFill>
                <a:latin typeface="+mn-lt"/>
              </a:rPr>
              <a:t>and Web Site</a:t>
            </a:r>
            <a:endParaRPr lang="en-US" sz="4000" dirty="0">
              <a:solidFill>
                <a:schemeClr val="accent4"/>
              </a:solidFill>
              <a:latin typeface="+mn-lt"/>
            </a:endParaRPr>
          </a:p>
        </p:txBody>
      </p:sp>
      <p:pic>
        <p:nvPicPr>
          <p:cNvPr id="8" name="Picture 7" descr="ANA logo_Ta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438400"/>
            <a:ext cx="8534400" cy="2362200"/>
          </a:xfrm>
        </p:spPr>
        <p:txBody>
          <a:bodyPr>
            <a:normAutofit fontScale="92500" lnSpcReduction="10000"/>
          </a:bodyPr>
          <a:lstStyle/>
          <a:p>
            <a:pPr marL="514350" indent="-514350"/>
            <a:endParaRPr lang="en-US" sz="200" dirty="0" smtClean="0">
              <a:solidFill>
                <a:schemeClr val="accent4"/>
              </a:solidFill>
            </a:endParaRPr>
          </a:p>
          <a:p>
            <a:pPr marL="514350" indent="-514350" algn="l"/>
            <a:endParaRPr lang="en-US" sz="2800" b="1" dirty="0" smtClean="0"/>
          </a:p>
          <a:p>
            <a:pPr marL="514350" indent="-514350" algn="l"/>
            <a:endParaRPr lang="en-US" sz="2800" b="1" dirty="0" smtClean="0"/>
          </a:p>
          <a:p>
            <a:pPr marL="971550" lvl="1" indent="-514350" algn="l"/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2.    Participating churches </a:t>
            </a:r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prayerwalking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 their community</a:t>
            </a:r>
          </a:p>
          <a:p>
            <a:pPr marL="971550" lvl="1" indent="-514350" algn="l"/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3.    Participating churches saturating their community with a clear bag containing the “Find It Here” gospel presentation and an invitation to attend an Easter worship service</a:t>
            </a:r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2644914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lvl="1" indent="-514350">
              <a:buFont typeface="+mj-lt"/>
              <a:buAutoNum type="arabicPeriod"/>
            </a:pP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Three week media saturation </a:t>
            </a: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featuring the tag-line, “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</a:rPr>
              <a:t>Find It Here</a:t>
            </a: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” </a:t>
            </a: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prior </a:t>
            </a:r>
            <a:r>
              <a:rPr lang="en-US" sz="2200" dirty="0" smtClean="0">
                <a:solidFill>
                  <a:schemeClr val="bg1">
                    <a:lumMod val="65000"/>
                  </a:schemeClr>
                </a:solidFill>
              </a:rPr>
              <a:t>to Easter (TV, radio, billboards,   newspaper, etc.)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0" y="1295400"/>
            <a:ext cx="2209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spc="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</a:t>
            </a:r>
            <a:endParaRPr lang="en-US" sz="4100" b="1" spc="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2098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Across North America is 4 simple steps (continued):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4572000"/>
            <a:ext cx="7848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4.    Preparing for visitors on Easter and follow-up afterward</a:t>
            </a:r>
            <a:endParaRPr lang="en-US" sz="2200" dirty="0"/>
          </a:p>
        </p:txBody>
      </p:sp>
      <p:pic>
        <p:nvPicPr>
          <p:cNvPr id="10" name="Picture 9" descr="ANA logo_Ta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524000"/>
            <a:ext cx="8458200" cy="3505200"/>
          </a:xfrm>
        </p:spPr>
        <p:txBody>
          <a:bodyPr>
            <a:normAutofit fontScale="92500" lnSpcReduction="10000"/>
          </a:bodyPr>
          <a:lstStyle/>
          <a:p>
            <a:pPr marL="514350" indent="-514350"/>
            <a:r>
              <a:rPr lang="en-US" sz="5300" b="1" dirty="0" smtClean="0">
                <a:solidFill>
                  <a:schemeClr val="accent4"/>
                </a:solidFill>
              </a:rPr>
              <a:t>Time Table</a:t>
            </a:r>
          </a:p>
          <a:p>
            <a:pPr marL="514350" indent="-514350" algn="l"/>
            <a:endParaRPr lang="en-US" sz="2200" dirty="0" smtClean="0"/>
          </a:p>
          <a:p>
            <a:pPr marL="514350" indent="-514350" algn="l"/>
            <a:r>
              <a:rPr lang="en-US" sz="2200" b="1" dirty="0" smtClean="0"/>
              <a:t>January of 2010 – Official Launch of GPS</a:t>
            </a:r>
          </a:p>
          <a:p>
            <a:pPr marL="514350" indent="-514350" algn="l"/>
            <a:r>
              <a:rPr lang="en-US" sz="2200" b="1" dirty="0" smtClean="0"/>
              <a:t>Easter of 2010 – Across North America</a:t>
            </a:r>
          </a:p>
          <a:p>
            <a:pPr marL="514350" indent="-514350" algn="l"/>
            <a:r>
              <a:rPr lang="en-US" sz="2200" dirty="0" smtClean="0"/>
              <a:t>	-  March 1-19         Pray/Promotion</a:t>
            </a:r>
          </a:p>
          <a:p>
            <a:pPr marL="514350" indent="-514350" algn="l"/>
            <a:r>
              <a:rPr lang="en-US" sz="2200" dirty="0" smtClean="0"/>
              <a:t>	-  March 20	           Praying Across North America</a:t>
            </a:r>
          </a:p>
          <a:p>
            <a:pPr marL="514350" indent="-514350" algn="l"/>
            <a:r>
              <a:rPr lang="en-US" sz="2200" dirty="0" smtClean="0"/>
              <a:t>	-  March 27	           Door-to-Door Gospel Distribution</a:t>
            </a:r>
          </a:p>
          <a:p>
            <a:pPr marL="514350" indent="-514350" algn="l"/>
            <a:r>
              <a:rPr lang="en-US" sz="2200" dirty="0" smtClean="0"/>
              <a:t>	-  April 4	           Easter Sunday</a:t>
            </a:r>
          </a:p>
          <a:p>
            <a:pPr marL="514350" indent="-514350" algn="l"/>
            <a:r>
              <a:rPr lang="en-US" sz="2200" dirty="0" smtClean="0"/>
              <a:t>	-  April 11-May 2    Five-week Follow-up</a:t>
            </a:r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ANA logo_Ta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609600"/>
            <a:ext cx="4114800" cy="1067762"/>
          </a:xfrm>
        </p:spPr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GPS Web Site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0" y="2209800"/>
            <a:ext cx="4191000" cy="2514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accent4"/>
                </a:solidFill>
              </a:rPr>
              <a:t>For the most current GPS information and resources visit</a:t>
            </a:r>
          </a:p>
          <a:p>
            <a:r>
              <a:rPr lang="en-US" sz="1000" dirty="0" smtClean="0">
                <a:solidFill>
                  <a:schemeClr val="accent4"/>
                </a:solidFill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chemeClr val="accent4"/>
                </a:solidFill>
              </a:rPr>
              <a:t>WWW.GPS2020.NET</a:t>
            </a:r>
            <a:endParaRPr lang="en-US" sz="2800" b="1" dirty="0">
              <a:solidFill>
                <a:schemeClr val="accent4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/>
          <p:nvPr/>
        </p:nvPicPr>
        <p:blipFill>
          <a:blip r:embed="rId3" cstate="print"/>
          <a:srcRect r="1244" b="1997"/>
          <a:stretch>
            <a:fillRect/>
          </a:stretch>
        </p:blipFill>
        <p:spPr bwMode="auto">
          <a:xfrm>
            <a:off x="1101725" y="1905000"/>
            <a:ext cx="3622675" cy="306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bldLvl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33600" y="914400"/>
            <a:ext cx="4975225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828800"/>
            <a:ext cx="8229600" cy="3276600"/>
          </a:xfrm>
        </p:spPr>
        <p:txBody>
          <a:bodyPr>
            <a:normAutofit fontScale="85000" lnSpcReduction="20000"/>
          </a:bodyPr>
          <a:lstStyle/>
          <a:p>
            <a:pPr marL="514350" indent="-514350"/>
            <a:r>
              <a:rPr lang="en-US" sz="6500" dirty="0" smtClean="0">
                <a:solidFill>
                  <a:schemeClr val="accent4"/>
                </a:solidFill>
              </a:rPr>
              <a:t>History</a:t>
            </a:r>
          </a:p>
          <a:p>
            <a:pPr marL="971550" lvl="1" indent="-514350" algn="l">
              <a:buFont typeface="Arial" pitchFamily="34" charset="0"/>
              <a:buChar char="•"/>
            </a:pPr>
            <a:r>
              <a:rPr lang="en-US" sz="2600" dirty="0" smtClean="0"/>
              <a:t>The dream of newly elected SBC President, Frank Page</a:t>
            </a:r>
          </a:p>
          <a:p>
            <a:pPr marL="971550" lvl="1" indent="-514350" algn="l">
              <a:buFont typeface="Arial" pitchFamily="34" charset="0"/>
              <a:buChar char="•"/>
            </a:pPr>
            <a:r>
              <a:rPr lang="en-US" sz="2600" dirty="0" smtClean="0"/>
              <a:t>Planning began in 2006 with state partners, seminaries, associations, and churches</a:t>
            </a:r>
          </a:p>
          <a:p>
            <a:pPr marL="971550" lvl="1" indent="-514350" algn="l">
              <a:buFont typeface="Arial" pitchFamily="34" charset="0"/>
              <a:buChar char="•"/>
            </a:pPr>
            <a:r>
              <a:rPr lang="en-US" sz="2600" dirty="0" smtClean="0"/>
              <a:t>Great idea, with conditions:</a:t>
            </a:r>
          </a:p>
          <a:p>
            <a:pPr marL="1428750" lvl="2" indent="-514350" algn="l">
              <a:buFont typeface="Arial" pitchFamily="34" charset="0"/>
              <a:buChar char="•"/>
            </a:pPr>
            <a:r>
              <a:rPr lang="en-US" sz="2300" dirty="0" smtClean="0"/>
              <a:t>Multi-year effort</a:t>
            </a:r>
          </a:p>
          <a:p>
            <a:pPr marL="1428750" lvl="2" indent="-514350" algn="l">
              <a:buFont typeface="Arial" pitchFamily="34" charset="0"/>
              <a:buChar char="•"/>
            </a:pPr>
            <a:r>
              <a:rPr lang="en-US" sz="2300" dirty="0" smtClean="0"/>
              <a:t>Easy plug-in to current work</a:t>
            </a:r>
          </a:p>
          <a:p>
            <a:pPr marL="1428750" lvl="2" indent="-514350" algn="l">
              <a:buFont typeface="Arial" pitchFamily="34" charset="0"/>
              <a:buChar char="•"/>
            </a:pPr>
            <a:r>
              <a:rPr lang="en-US" sz="2300" dirty="0" smtClean="0"/>
              <a:t>No “Program-in-a-Box”</a:t>
            </a:r>
          </a:p>
          <a:p>
            <a:pPr marL="1428750" lvl="2" indent="-514350" algn="l">
              <a:buFont typeface="Arial" pitchFamily="34" charset="0"/>
              <a:buChar char="•"/>
            </a:pPr>
            <a:r>
              <a:rPr lang="en-US" sz="2300" dirty="0" smtClean="0"/>
              <a:t>Central Theme all Southern Baptists could rally around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400800" cy="2667000"/>
          </a:xfrm>
        </p:spPr>
        <p:txBody>
          <a:bodyPr>
            <a:normAutofit lnSpcReduction="10000"/>
          </a:bodyPr>
          <a:lstStyle/>
          <a:p>
            <a:pPr marL="514350" indent="-514350"/>
            <a:r>
              <a:rPr lang="en-US" sz="4600" dirty="0" smtClean="0">
                <a:solidFill>
                  <a:schemeClr val="accent4"/>
                </a:solidFill>
              </a:rPr>
              <a:t>Central Theme</a:t>
            </a:r>
          </a:p>
          <a:p>
            <a:pPr marL="514350" indent="-514350"/>
            <a:endParaRPr lang="en-US" sz="1400" dirty="0" smtClean="0"/>
          </a:p>
          <a:p>
            <a:pPr marL="514350" indent="-514350" algn="l"/>
            <a:r>
              <a:rPr lang="en-US" sz="2800" b="1" dirty="0" smtClean="0"/>
              <a:t>G</a:t>
            </a:r>
            <a:r>
              <a:rPr lang="en-US" sz="2800" dirty="0" smtClean="0"/>
              <a:t>od’s </a:t>
            </a:r>
            <a:r>
              <a:rPr lang="en-US" sz="2800" b="1" dirty="0" smtClean="0"/>
              <a:t>P</a:t>
            </a:r>
            <a:r>
              <a:rPr lang="en-US" sz="2800" dirty="0" smtClean="0"/>
              <a:t>lan for </a:t>
            </a:r>
            <a:r>
              <a:rPr lang="en-US" sz="2800" b="1" dirty="0" smtClean="0"/>
              <a:t>S</a:t>
            </a:r>
            <a:r>
              <a:rPr lang="en-US" sz="2800" dirty="0" smtClean="0"/>
              <a:t>haring </a:t>
            </a:r>
          </a:p>
          <a:p>
            <a:pPr marL="514350" indent="-514350" algn="l"/>
            <a:endParaRPr lang="en-US" sz="2800" dirty="0" smtClean="0"/>
          </a:p>
          <a:p>
            <a:pPr marL="514350" indent="-514350" algn="l"/>
            <a:r>
              <a:rPr lang="en-US" sz="2800" dirty="0" smtClean="0"/>
              <a:t>GPS: </a:t>
            </a:r>
            <a:r>
              <a:rPr lang="en-US" sz="2400" dirty="0" smtClean="0"/>
              <a:t>Every Believer Sharing, Every Person Hearing by 2020</a:t>
            </a:r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629400" cy="2667000"/>
          </a:xfrm>
        </p:spPr>
        <p:txBody>
          <a:bodyPr>
            <a:normAutofit/>
          </a:bodyPr>
          <a:lstStyle/>
          <a:p>
            <a:pPr marL="514350" indent="-514350"/>
            <a:r>
              <a:rPr lang="en-US" sz="4600" dirty="0" smtClean="0">
                <a:solidFill>
                  <a:schemeClr val="accent4"/>
                </a:solidFill>
              </a:rPr>
              <a:t>Vision</a:t>
            </a:r>
          </a:p>
          <a:p>
            <a:pPr marL="971550" lvl="1" indent="-514350" algn="l"/>
            <a:endParaRPr lang="en-US" sz="1400" dirty="0" smtClean="0"/>
          </a:p>
          <a:p>
            <a:pPr marL="971550" lvl="1" indent="-514350" algn="l"/>
            <a:r>
              <a:rPr lang="en-US" sz="2800" dirty="0" smtClean="0"/>
              <a:t>To fulfill the Great Commission in North America by the year 2020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905000"/>
            <a:ext cx="6858000" cy="3352800"/>
          </a:xfrm>
        </p:spPr>
        <p:txBody>
          <a:bodyPr>
            <a:normAutofit fontScale="62500" lnSpcReduction="20000"/>
          </a:bodyPr>
          <a:lstStyle/>
          <a:p>
            <a:pPr marL="514350" indent="-514350"/>
            <a:r>
              <a:rPr lang="en-US" sz="9700" dirty="0" smtClean="0">
                <a:solidFill>
                  <a:schemeClr val="accent4"/>
                </a:solidFill>
              </a:rPr>
              <a:t>Method</a:t>
            </a:r>
          </a:p>
          <a:p>
            <a:pPr marL="514350" indent="-514350" algn="l"/>
            <a:r>
              <a:rPr lang="en-US" sz="5100" dirty="0" smtClean="0"/>
              <a:t>Four Biblical Markers:</a:t>
            </a:r>
          </a:p>
          <a:p>
            <a:pPr marL="971550" lvl="1" indent="-514350" algn="l">
              <a:buFont typeface="Arial" pitchFamily="34" charset="0"/>
              <a:buChar char="•"/>
            </a:pPr>
            <a:r>
              <a:rPr lang="en-US" sz="3600" b="1" dirty="0" smtClean="0"/>
              <a:t>Praying</a:t>
            </a:r>
            <a:r>
              <a:rPr lang="en-US" sz="3600" dirty="0" smtClean="0"/>
              <a:t> – Every church praying for lost people</a:t>
            </a:r>
          </a:p>
          <a:p>
            <a:pPr marL="971550" lvl="1" indent="-514350" algn="l">
              <a:buFont typeface="Arial" pitchFamily="34" charset="0"/>
              <a:buChar char="•"/>
            </a:pPr>
            <a:r>
              <a:rPr lang="en-US" sz="3600" b="1" dirty="0" smtClean="0"/>
              <a:t>Engaging</a:t>
            </a:r>
            <a:r>
              <a:rPr lang="en-US" sz="3600" dirty="0" smtClean="0"/>
              <a:t> – Every believer sharing as a trained witness</a:t>
            </a:r>
          </a:p>
          <a:p>
            <a:pPr marL="971550" lvl="1" indent="-514350" algn="l">
              <a:buFont typeface="Arial" pitchFamily="34" charset="0"/>
              <a:buChar char="•"/>
            </a:pPr>
            <a:r>
              <a:rPr lang="en-US" sz="3600" b="1" dirty="0" smtClean="0"/>
              <a:t>Sowing</a:t>
            </a:r>
            <a:r>
              <a:rPr lang="en-US" sz="3600" dirty="0" smtClean="0"/>
              <a:t> – Every lost person receiving a witness</a:t>
            </a:r>
          </a:p>
          <a:p>
            <a:pPr marL="971550" lvl="1" indent="-514350" algn="l">
              <a:buFont typeface="Arial" pitchFamily="34" charset="0"/>
              <a:buChar char="•"/>
            </a:pPr>
            <a:r>
              <a:rPr lang="en-US" sz="3600" b="1" dirty="0" smtClean="0"/>
              <a:t>Harvesting</a:t>
            </a:r>
            <a:r>
              <a:rPr lang="en-US" sz="3600" dirty="0" smtClean="0"/>
              <a:t> – Every church harvesting and celebrating every salvation response</a:t>
            </a:r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A logo_Tag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0" y="3795168"/>
            <a:ext cx="2819400" cy="84833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600200"/>
            <a:ext cx="8229600" cy="3352800"/>
          </a:xfrm>
        </p:spPr>
        <p:txBody>
          <a:bodyPr>
            <a:normAutofit/>
          </a:bodyPr>
          <a:lstStyle/>
          <a:p>
            <a:pPr marL="514350" indent="-514350"/>
            <a:r>
              <a:rPr lang="en-US" sz="5300" dirty="0" smtClean="0">
                <a:solidFill>
                  <a:schemeClr val="accent4"/>
                </a:solidFill>
              </a:rPr>
              <a:t>Method</a:t>
            </a:r>
          </a:p>
          <a:p>
            <a:pPr marL="514350" indent="-514350" algn="l"/>
            <a:r>
              <a:rPr lang="en-US" sz="3600" dirty="0" smtClean="0"/>
              <a:t>Bi-annual Campaigns through 2020</a:t>
            </a:r>
          </a:p>
          <a:p>
            <a:pPr marL="514350" indent="-514350" algn="l"/>
            <a:endParaRPr lang="en-US" sz="2400" dirty="0" smtClean="0"/>
          </a:p>
          <a:p>
            <a:pPr marL="514350" indent="-514350" algn="l">
              <a:buFont typeface="Arial" pitchFamily="34" charset="0"/>
              <a:buChar char="•"/>
            </a:pPr>
            <a:r>
              <a:rPr lang="en-US" sz="2800" dirty="0" smtClean="0"/>
              <a:t>The campaign for 2010 is called:</a:t>
            </a:r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4.81481E-6 L -0.53333 0.2564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" y="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600200"/>
            <a:ext cx="8001000" cy="3352800"/>
          </a:xfrm>
        </p:spPr>
        <p:txBody>
          <a:bodyPr>
            <a:normAutofit/>
          </a:bodyPr>
          <a:lstStyle/>
          <a:p>
            <a:pPr marL="514350" indent="-514350"/>
            <a:r>
              <a:rPr lang="en-US" sz="5300" dirty="0" smtClean="0">
                <a:solidFill>
                  <a:schemeClr val="accent4"/>
                </a:solidFill>
              </a:rPr>
              <a:t>Method</a:t>
            </a:r>
          </a:p>
          <a:p>
            <a:pPr marL="514350" indent="-514350" algn="l"/>
            <a:r>
              <a:rPr lang="en-US" sz="2800" b="1" dirty="0" smtClean="0"/>
              <a:t>Across North America is 4 simple steps:</a:t>
            </a:r>
          </a:p>
          <a:p>
            <a:pPr marL="514350" indent="-514350" algn="l">
              <a:buFont typeface="Arial" pitchFamily="34" charset="0"/>
              <a:buChar char="•"/>
            </a:pPr>
            <a:endParaRPr lang="en-US" sz="900" dirty="0" smtClean="0"/>
          </a:p>
          <a:p>
            <a:pPr marL="971550" lvl="1" indent="-514350" algn="l">
              <a:buClrTx/>
              <a:buFont typeface="Arial" pitchFamily="34" charset="0"/>
              <a:buChar char="•"/>
            </a:pPr>
            <a:r>
              <a:rPr lang="en-US" sz="2400" dirty="0" smtClean="0"/>
              <a:t>Three week media saturation featuring the tag-line, “</a:t>
            </a:r>
            <a:r>
              <a:rPr lang="en-US" sz="2400" b="1" dirty="0" smtClean="0"/>
              <a:t>Find It Here</a:t>
            </a:r>
            <a:r>
              <a:rPr lang="en-US" sz="2400" dirty="0" smtClean="0"/>
              <a:t>” prior to Easter (TV, radio, billboards, newspaper, etc.)</a:t>
            </a:r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ANA logo_Ta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ata\Across Kentucky\Media Campaign materials\FindItHere-TV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1752600"/>
            <a:ext cx="5334000" cy="4000500"/>
          </a:xfrm>
          <a:prstGeom prst="rect">
            <a:avLst/>
          </a:prstGeom>
          <a:noFill/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066800" y="4267200"/>
            <a:ext cx="3581400" cy="707886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These ads can be personalized for churches </a:t>
            </a:r>
            <a:r>
              <a:rPr lang="en-US" sz="2000" dirty="0">
                <a:solidFill>
                  <a:schemeClr val="bg1"/>
                </a:solidFill>
              </a:rPr>
              <a:t>and associations.</a:t>
            </a:r>
            <a:endParaRPr lang="en-US" sz="20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600200" y="2819400"/>
            <a:ext cx="3352800" cy="1323439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These ads feature the stories of three people who found life unfulfilling until they found Christ.</a:t>
            </a:r>
            <a:endParaRPr lang="en-US" sz="2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410200" y="838200"/>
            <a:ext cx="3429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TV Campaign</a:t>
            </a:r>
            <a:endParaRPr lang="en-US" sz="41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 descr="ANA logo_Ta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7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77000" y="2286000"/>
            <a:ext cx="2438400" cy="1981200"/>
          </a:xfrm>
        </p:spPr>
        <p:txBody>
          <a:bodyPr>
            <a:normAutofit/>
          </a:bodyPr>
          <a:lstStyle/>
          <a:p>
            <a:pPr marL="514350" indent="-514350" algn="l">
              <a:spcBef>
                <a:spcPts val="0"/>
              </a:spcBef>
            </a:pPr>
            <a:r>
              <a:rPr lang="en-US" sz="3800" b="1" dirty="0" smtClean="0">
                <a:solidFill>
                  <a:schemeClr val="accent4"/>
                </a:solidFill>
              </a:rPr>
              <a:t>   </a:t>
            </a:r>
            <a:r>
              <a:rPr lang="en-US" sz="2600" b="1" dirty="0" smtClean="0">
                <a:solidFill>
                  <a:schemeClr val="accent4"/>
                </a:solidFill>
              </a:rPr>
              <a:t>Across North</a:t>
            </a:r>
          </a:p>
          <a:p>
            <a:pPr marL="514350" indent="-514350" algn="l">
              <a:spcBef>
                <a:spcPts val="0"/>
              </a:spcBef>
            </a:pPr>
            <a:r>
              <a:rPr lang="en-US" sz="2600" b="1" dirty="0" smtClean="0">
                <a:solidFill>
                  <a:schemeClr val="accent4"/>
                </a:solidFill>
              </a:rPr>
              <a:t>        America</a:t>
            </a:r>
            <a:r>
              <a:rPr lang="en-US" sz="3800" b="1" dirty="0" smtClean="0">
                <a:solidFill>
                  <a:schemeClr val="accent4"/>
                </a:solidFill>
              </a:rPr>
              <a:t> </a:t>
            </a:r>
            <a:endParaRPr lang="en-US" sz="2600" b="1" dirty="0" smtClean="0">
              <a:solidFill>
                <a:schemeClr val="accent4"/>
              </a:solidFill>
            </a:endParaRPr>
          </a:p>
          <a:p>
            <a:pPr marL="514350" indent="-514350" algn="l">
              <a:spcBef>
                <a:spcPts val="0"/>
              </a:spcBef>
            </a:pPr>
            <a:r>
              <a:rPr lang="en-US" sz="3500" dirty="0" smtClean="0">
                <a:solidFill>
                  <a:schemeClr val="accent4"/>
                </a:solidFill>
              </a:rPr>
              <a:t>     </a:t>
            </a:r>
            <a:r>
              <a:rPr lang="en-US" sz="2400" dirty="0" smtClean="0">
                <a:solidFill>
                  <a:schemeClr val="accent4"/>
                </a:solidFill>
              </a:rPr>
              <a:t>Commercial</a:t>
            </a:r>
          </a:p>
          <a:p>
            <a:pPr marL="514350" indent="-514350" algn="l"/>
            <a:endParaRPr lang="en-US" sz="1000" dirty="0" smtClean="0"/>
          </a:p>
          <a:p>
            <a:pPr marL="514350" indent="-514350" algn="l"/>
            <a:endParaRPr lang="en-US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69967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FIND IT HERE_30sec Englis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62200" y="1905000"/>
            <a:ext cx="3860800" cy="2895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10200" y="838200"/>
            <a:ext cx="3429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TV Campaign</a:t>
            </a:r>
            <a:endParaRPr lang="en-US" sz="41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ANA logo_Tag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52469"/>
            <a:ext cx="2819400" cy="8483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0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14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1604</TotalTime>
  <Words>472</Words>
  <Application>Microsoft Office PowerPoint</Application>
  <PresentationFormat>On-screen Show (4:3)</PresentationFormat>
  <Paragraphs>81</Paragraphs>
  <Slides>19</Slides>
  <Notes>0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Concourse</vt:lpstr>
      <vt:lpstr>ANA Ads\N.America_HalfPgad.pdf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      Billboards</vt:lpstr>
      <vt:lpstr>Across North America Print Ad</vt:lpstr>
      <vt:lpstr>www.FindItHere.com</vt:lpstr>
      <vt:lpstr>Slide 14</vt:lpstr>
      <vt:lpstr>Door-to-Door Distribution and Web Site</vt:lpstr>
      <vt:lpstr>Slide 16</vt:lpstr>
      <vt:lpstr>Slide 17</vt:lpstr>
      <vt:lpstr>GPS Web Site</vt:lpstr>
      <vt:lpstr>Slide 19</vt:lpstr>
    </vt:vector>
  </TitlesOfParts>
  <Company>North American Mission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Plan for Sharing</dc:title>
  <dc:creator>sarnhart</dc:creator>
  <cp:lastModifiedBy>sarnhart</cp:lastModifiedBy>
  <cp:revision>155</cp:revision>
  <dcterms:created xsi:type="dcterms:W3CDTF">2008-12-15T13:36:56Z</dcterms:created>
  <dcterms:modified xsi:type="dcterms:W3CDTF">2009-07-13T17:28:01Z</dcterms:modified>
</cp:coreProperties>
</file>